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Montserrat SemiBold"/>
      <p:regular r:id="rId15"/>
      <p:bold r:id="rId16"/>
      <p:italic r:id="rId17"/>
      <p:boldItalic r:id="rId18"/>
    </p:embeddedFont>
    <p:embeddedFont>
      <p:font typeface="Roboto"/>
      <p:regular r:id="rId19"/>
      <p:bold r:id="rId20"/>
      <p:italic r:id="rId21"/>
      <p:boldItalic r:id="rId22"/>
    </p:embeddedFont>
    <p:embeddedFont>
      <p:font typeface="Montserrat"/>
      <p:regular r:id="rId23"/>
      <p:bold r:id="rId24"/>
      <p:italic r:id="rId25"/>
      <p:boldItalic r:id="rId26"/>
    </p:embeddedFont>
    <p:embeddedFont>
      <p:font typeface="Montserrat Medium"/>
      <p:regular r:id="rId27"/>
      <p:bold r:id="rId28"/>
      <p:italic r:id="rId29"/>
      <p:boldItalic r:id="rId30"/>
    </p:embeddedFont>
    <p:embeddedFont>
      <p:font typeface="Fira Sans Extra Condense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Medium-bold.fntdata"/><Relationship Id="rId27" Type="http://schemas.openxmlformats.org/officeDocument/2006/relationships/font" Target="fonts/Montserrat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regular.fntdata"/><Relationship Id="rId30" Type="http://schemas.openxmlformats.org/officeDocument/2006/relationships/font" Target="fonts/MontserratMedium-boldItalic.fntdata"/><Relationship Id="rId11" Type="http://schemas.openxmlformats.org/officeDocument/2006/relationships/slide" Target="slides/slide7.xml"/><Relationship Id="rId33" Type="http://schemas.openxmlformats.org/officeDocument/2006/relationships/font" Target="fonts/FiraSansExtraCondensed-italic.fntdata"/><Relationship Id="rId10" Type="http://schemas.openxmlformats.org/officeDocument/2006/relationships/slide" Target="slides/slide6.xml"/><Relationship Id="rId32" Type="http://schemas.openxmlformats.org/officeDocument/2006/relationships/font" Target="fonts/FiraSansExtraCondensed-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FiraSansExtraCondensed-boldItalic.fntdata"/><Relationship Id="rId15" Type="http://schemas.openxmlformats.org/officeDocument/2006/relationships/font" Target="fonts/MontserratSemiBold-regular.fntdata"/><Relationship Id="rId14" Type="http://schemas.openxmlformats.org/officeDocument/2006/relationships/slide" Target="slides/slide10.xml"/><Relationship Id="rId17" Type="http://schemas.openxmlformats.org/officeDocument/2006/relationships/font" Target="fonts/MontserratSemiBold-italic.fntdata"/><Relationship Id="rId16" Type="http://schemas.openxmlformats.org/officeDocument/2006/relationships/font" Target="fonts/MontserratSemiBold-bold.fntdata"/><Relationship Id="rId19" Type="http://schemas.openxmlformats.org/officeDocument/2006/relationships/font" Target="fonts/Roboto-regular.fntdata"/><Relationship Id="rId18" Type="http://schemas.openxmlformats.org/officeDocument/2006/relationships/font" Target="fonts/Montserrat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de95a381e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de95a381e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b79578e5b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b79578e5b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b5da33a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b5da33a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Deficiency in layout is a </a:t>
            </a:r>
            <a:r>
              <a:rPr lang="en"/>
              <a:t>hindrance</a:t>
            </a:r>
            <a:r>
              <a:rPr lang="en"/>
              <a:t> to students using the space.</a:t>
            </a:r>
            <a:endParaRPr/>
          </a:p>
          <a:p>
            <a:pPr indent="-298450" lvl="0" marL="457200" rtl="0" algn="l">
              <a:spcBef>
                <a:spcPts val="0"/>
              </a:spcBef>
              <a:spcAft>
                <a:spcPts val="0"/>
              </a:spcAft>
              <a:buSzPts val="1100"/>
              <a:buChar char="-"/>
            </a:pPr>
            <a:r>
              <a:rPr lang="en" sz="1200">
                <a:solidFill>
                  <a:schemeClr val="dk1"/>
                </a:solidFill>
                <a:latin typeface="Times New Roman"/>
                <a:ea typeface="Times New Roman"/>
                <a:cs typeface="Times New Roman"/>
                <a:sym typeface="Times New Roman"/>
              </a:rPr>
              <a:t>Meant to provide free meeting and work spaces for clubs of the University, but is failing based on client feedback.</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b79578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b79578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our Second client meeting, we went through the Project Requirements revised document with the client. We explained each part of the Project requirements and what each part meant and why they are important We highlighted portions of the PR like the: problem statement stakeholders, </a:t>
            </a:r>
            <a:r>
              <a:rPr lang="en"/>
              <a:t>constraints, objectives, and functions </a:t>
            </a:r>
            <a:endParaRPr/>
          </a:p>
          <a:p>
            <a:pPr indent="0" lvl="0" marL="0" rtl="0" algn="l">
              <a:spcBef>
                <a:spcPts val="0"/>
              </a:spcBef>
              <a:spcAft>
                <a:spcPts val="0"/>
              </a:spcAft>
              <a:buNone/>
            </a:pPr>
            <a:r>
              <a:rPr lang="en"/>
              <a:t>The feedback was positive and the client was optimistic and pleased with the revision by our team. The client was especially pleased with our problem statement, stakeholders, constraints, and objectives. We also asked the client about the measures of success we can use as we continue into idea generation to help us keep her vision and goals of the Clubhouse in mind</a:t>
            </a:r>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Review :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Meeting went well</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Went through full document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Client seemed pleased</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Feedback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Pictures of client notes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6b79578e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6b79578e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Revisions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Fix functions</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Add survey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Add measurements of the cabinets that are used for storage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Utsu benchmarking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During the client meeting We proposed the idea of conducting a survey to send out to the separate teams, the client agreed that this was a beneficial way to gauge what every club was feeling.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200">
                <a:solidFill>
                  <a:schemeClr val="dk1"/>
                </a:solidFill>
                <a:latin typeface="Montserrat Medium"/>
                <a:ea typeface="Montserrat Medium"/>
                <a:cs typeface="Montserrat Medium"/>
                <a:sym typeface="Montserrat Medium"/>
              </a:rPr>
              <a:t>We also took more measurements of the cabinets</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The client gave us recommendations to firstly adjust our functions to include the storage being “safe”. The clubhouse is meant to function as a safe space for students, faculty and their belongings.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The client has also recommended we include benchmarking at the UTSU building which is the student commons building replicating a building like sussex clubhouse that she felt was </a:t>
            </a:r>
            <a:endParaRPr sz="1200">
              <a:solidFill>
                <a:schemeClr val="dk1"/>
              </a:solidFill>
              <a:latin typeface="Montserrat Medium"/>
              <a:ea typeface="Montserrat Medium"/>
              <a:cs typeface="Montserrat Medium"/>
              <a:sym typeface="Montserrat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5868fc0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5868fc0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b5da33a3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b5da33a3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b5da33a3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b5da33a3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Feasibility Chart</a:t>
            </a:r>
            <a:endParaRPr sz="1500">
              <a:solidFill>
                <a:schemeClr val="dk1"/>
              </a:solidFill>
              <a:latin typeface="Montserrat Medium"/>
              <a:ea typeface="Montserrat Medium"/>
              <a:cs typeface="Montserrat Medium"/>
              <a:sym typeface="Montserrat Medium"/>
            </a:endParaRPr>
          </a:p>
          <a:p>
            <a:pPr indent="-323850" lvl="1" marL="9144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Screening for viable ideas in idea generation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Multivoting </a:t>
            </a:r>
            <a:endParaRPr sz="1500">
              <a:solidFill>
                <a:schemeClr val="dk1"/>
              </a:solidFill>
              <a:latin typeface="Montserrat Medium"/>
              <a:ea typeface="Montserrat Medium"/>
              <a:cs typeface="Montserrat Medium"/>
              <a:sym typeface="Montserrat Medium"/>
            </a:endParaRPr>
          </a:p>
          <a:p>
            <a:pPr indent="-323850" lvl="1" marL="9144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Vote and keep the feasible one</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Weighted Pugh Chart</a:t>
            </a:r>
            <a:endParaRPr sz="1500">
              <a:solidFill>
                <a:schemeClr val="dk1"/>
              </a:solidFill>
              <a:latin typeface="Montserrat Medium"/>
              <a:ea typeface="Montserrat Medium"/>
              <a:cs typeface="Montserrat Medium"/>
              <a:sym typeface="Montserrat Medium"/>
            </a:endParaRPr>
          </a:p>
          <a:p>
            <a:pPr indent="-323850" lvl="1" marL="9144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Weigh the value of elected solutions with objectives</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As for future stages, our team is coming to the next stage of idea generation. We’re planning to give out a survey, aiming to ask for club students’ personal idea of the present design and suggestion on the future design. After we’re all done with the idea generation part, we’re going to use three creative methods to get the most feasible and proper solution. The first one is the use of feasibility chart, with which we can check the viability of  ideas among all those impractical and magical ideas. Then we’re doing multivoting to delete the impractical ones and weigh the value of selected solutions with objectives and constraints of our projects.</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b79578e5b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b79578e5b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Our team is currently faced with the challenge of developing a solution that understands and caters to the intricacies of each club and their requirements.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b79578e5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b79578e5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079500"/>
            <a:ext cx="4487400" cy="22968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100" y="3376373"/>
            <a:ext cx="4487400" cy="42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179625"/>
            <a:ext cx="77040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17" name="Google Shape;17;p4"/>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subTitle"/>
          </p:nvPr>
        </p:nvSpPr>
        <p:spPr>
          <a:xfrm>
            <a:off x="1181425" y="2303125"/>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0" name="Google Shape;20;p5"/>
          <p:cNvSpPr txBox="1"/>
          <p:nvPr>
            <p:ph idx="2" type="subTitle"/>
          </p:nvPr>
        </p:nvSpPr>
        <p:spPr>
          <a:xfrm>
            <a:off x="4836300" y="2303125"/>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1" name="Google Shape;21;p5"/>
          <p:cNvSpPr txBox="1"/>
          <p:nvPr>
            <p:ph idx="3" type="subTitle"/>
          </p:nvPr>
        </p:nvSpPr>
        <p:spPr>
          <a:xfrm>
            <a:off x="1181425"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5"/>
          <p:cNvSpPr txBox="1"/>
          <p:nvPr>
            <p:ph idx="4" type="subTitle"/>
          </p:nvPr>
        </p:nvSpPr>
        <p:spPr>
          <a:xfrm>
            <a:off x="48363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 name="Google Shape;23;p5"/>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28" name="Google Shape;28;p7"/>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2550" y="411475"/>
            <a:ext cx="8238900" cy="561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096600"/>
            <a:ext cx="7713600" cy="35118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indent="-304800" lvl="1" marL="914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indent="-304800" lvl="2" marL="1371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indent="-304800" lvl="3" marL="1828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indent="-304800" lvl="4" marL="22860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indent="-304800" lvl="5" marL="2743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indent="-304800" lvl="6" marL="3200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indent="-304800" lvl="7" marL="3657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indent="-304800" lvl="8" marL="411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2.png"/><Relationship Id="rId5" Type="http://schemas.openxmlformats.org/officeDocument/2006/relationships/image" Target="../media/image17.jpg"/><Relationship Id="rId6" Type="http://schemas.openxmlformats.org/officeDocument/2006/relationships/image" Target="../media/image16.jpg"/><Relationship Id="rId7" Type="http://schemas.openxmlformats.org/officeDocument/2006/relationships/image" Target="../media/image18.jpg"/><Relationship Id="rId8"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www.utsu.ca/booking-spaces/" TargetMode="External"/><Relationship Id="rId4" Type="http://schemas.openxmlformats.org/officeDocument/2006/relationships/hyperlink" Target="https://gerstein.library.utoronto.ca/spaces/journal-stacks" TargetMode="External"/><Relationship Id="rId5" Type="http://schemas.openxmlformats.org/officeDocument/2006/relationships/hyperlink" Target="https://orientation.engsci.utoronto.ca/myhal-cent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1.jpg"/><Relationship Id="rId5"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1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21.jpg"/><Relationship Id="rId5"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3"/>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Team 095</a:t>
            </a:r>
            <a:endParaRPr/>
          </a:p>
        </p:txBody>
      </p:sp>
      <p:sp>
        <p:nvSpPr>
          <p:cNvPr id="45" name="Google Shape;45;p13"/>
          <p:cNvSpPr/>
          <p:nvPr/>
        </p:nvSpPr>
        <p:spPr>
          <a:xfrm>
            <a:off x="409050" y="1487850"/>
            <a:ext cx="8325900" cy="345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6" name="Google Shape;46;p13"/>
          <p:cNvSpPr txBox="1"/>
          <p:nvPr/>
        </p:nvSpPr>
        <p:spPr>
          <a:xfrm>
            <a:off x="2146200" y="1103850"/>
            <a:ext cx="4851600" cy="384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 March 13, 2024</a:t>
            </a:r>
            <a:endParaRPr sz="1600">
              <a:solidFill>
                <a:schemeClr val="dk1"/>
              </a:solidFill>
              <a:latin typeface="Montserrat SemiBold"/>
              <a:ea typeface="Montserrat SemiBold"/>
              <a:cs typeface="Montserrat SemiBold"/>
              <a:sym typeface="Montserrat SemiBold"/>
            </a:endParaRPr>
          </a:p>
        </p:txBody>
      </p:sp>
      <p:sp>
        <p:nvSpPr>
          <p:cNvPr id="47" name="Google Shape;47;p13"/>
          <p:cNvSpPr/>
          <p:nvPr/>
        </p:nvSpPr>
        <p:spPr>
          <a:xfrm>
            <a:off x="0" y="185025"/>
            <a:ext cx="2932500" cy="3840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8" name="Google Shape;48;p13"/>
          <p:cNvSpPr/>
          <p:nvPr/>
        </p:nvSpPr>
        <p:spPr>
          <a:xfrm>
            <a:off x="0" y="878825"/>
            <a:ext cx="2127600" cy="384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49" name="Google Shape;49;p13"/>
          <p:cNvSpPr/>
          <p:nvPr/>
        </p:nvSpPr>
        <p:spPr>
          <a:xfrm>
            <a:off x="9250" y="1711425"/>
            <a:ext cx="397800" cy="38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0" name="Google Shape;50;p13"/>
          <p:cNvSpPr/>
          <p:nvPr/>
        </p:nvSpPr>
        <p:spPr>
          <a:xfrm>
            <a:off x="6559575" y="4939950"/>
            <a:ext cx="2520300" cy="2037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1" name="Google Shape;51;p13"/>
          <p:cNvSpPr/>
          <p:nvPr/>
        </p:nvSpPr>
        <p:spPr>
          <a:xfrm>
            <a:off x="8751350" y="4754950"/>
            <a:ext cx="397800" cy="203700"/>
          </a:xfrm>
          <a:prstGeom prst="rect">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2" name="Google Shape;52;p13"/>
          <p:cNvSpPr/>
          <p:nvPr/>
        </p:nvSpPr>
        <p:spPr>
          <a:xfrm>
            <a:off x="8751350" y="4088900"/>
            <a:ext cx="397800" cy="3840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3" name="Google Shape;53;p13"/>
          <p:cNvSpPr/>
          <p:nvPr/>
        </p:nvSpPr>
        <p:spPr>
          <a:xfrm>
            <a:off x="8751350" y="3422850"/>
            <a:ext cx="397800" cy="38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54" name="Google Shape;54;p13"/>
          <p:cNvPicPr preferRelativeResize="0"/>
          <p:nvPr/>
        </p:nvPicPr>
        <p:blipFill rotWithShape="1">
          <a:blip r:embed="rId3">
            <a:alphaModFix/>
          </a:blip>
          <a:srcRect b="0" l="0" r="0" t="0"/>
          <a:stretch/>
        </p:blipFill>
        <p:spPr>
          <a:xfrm>
            <a:off x="1930550" y="2269950"/>
            <a:ext cx="1168850" cy="1168850"/>
          </a:xfrm>
          <a:prstGeom prst="rect">
            <a:avLst/>
          </a:prstGeom>
          <a:noFill/>
          <a:ln>
            <a:noFill/>
          </a:ln>
        </p:spPr>
      </p:pic>
      <p:pic>
        <p:nvPicPr>
          <p:cNvPr id="55" name="Google Shape;55;p13"/>
          <p:cNvPicPr preferRelativeResize="0"/>
          <p:nvPr/>
        </p:nvPicPr>
        <p:blipFill>
          <a:blip r:embed="rId4">
            <a:alphaModFix/>
          </a:blip>
          <a:stretch>
            <a:fillRect/>
          </a:stretch>
        </p:blipFill>
        <p:spPr>
          <a:xfrm>
            <a:off x="7545149" y="1961349"/>
            <a:ext cx="1075200" cy="1477461"/>
          </a:xfrm>
          <a:prstGeom prst="rect">
            <a:avLst/>
          </a:prstGeom>
          <a:noFill/>
          <a:ln>
            <a:noFill/>
          </a:ln>
        </p:spPr>
      </p:pic>
      <p:pic>
        <p:nvPicPr>
          <p:cNvPr id="56" name="Google Shape;56;p13"/>
          <p:cNvPicPr preferRelativeResize="0"/>
          <p:nvPr/>
        </p:nvPicPr>
        <p:blipFill>
          <a:blip r:embed="rId5">
            <a:alphaModFix/>
          </a:blip>
          <a:stretch>
            <a:fillRect/>
          </a:stretch>
        </p:blipFill>
        <p:spPr>
          <a:xfrm>
            <a:off x="6159038" y="2114825"/>
            <a:ext cx="989057" cy="1323975"/>
          </a:xfrm>
          <a:prstGeom prst="rect">
            <a:avLst/>
          </a:prstGeom>
          <a:noFill/>
          <a:ln>
            <a:noFill/>
          </a:ln>
        </p:spPr>
      </p:pic>
      <p:pic>
        <p:nvPicPr>
          <p:cNvPr id="57" name="Google Shape;57;p13"/>
          <p:cNvPicPr preferRelativeResize="0"/>
          <p:nvPr/>
        </p:nvPicPr>
        <p:blipFill>
          <a:blip r:embed="rId6">
            <a:alphaModFix/>
          </a:blip>
          <a:stretch>
            <a:fillRect/>
          </a:stretch>
        </p:blipFill>
        <p:spPr>
          <a:xfrm>
            <a:off x="659450" y="2175937"/>
            <a:ext cx="941975" cy="1262863"/>
          </a:xfrm>
          <a:prstGeom prst="rect">
            <a:avLst/>
          </a:prstGeom>
          <a:noFill/>
          <a:ln>
            <a:noFill/>
          </a:ln>
        </p:spPr>
      </p:pic>
      <p:pic>
        <p:nvPicPr>
          <p:cNvPr id="58" name="Google Shape;58;p13"/>
          <p:cNvPicPr preferRelativeResize="0"/>
          <p:nvPr/>
        </p:nvPicPr>
        <p:blipFill>
          <a:blip r:embed="rId7">
            <a:alphaModFix/>
          </a:blip>
          <a:stretch>
            <a:fillRect/>
          </a:stretch>
        </p:blipFill>
        <p:spPr>
          <a:xfrm>
            <a:off x="4835750" y="2114829"/>
            <a:ext cx="872250" cy="1323975"/>
          </a:xfrm>
          <a:prstGeom prst="rect">
            <a:avLst/>
          </a:prstGeom>
          <a:noFill/>
          <a:ln>
            <a:noFill/>
          </a:ln>
        </p:spPr>
      </p:pic>
      <p:sp>
        <p:nvSpPr>
          <p:cNvPr id="59" name="Google Shape;59;p13"/>
          <p:cNvSpPr/>
          <p:nvPr/>
        </p:nvSpPr>
        <p:spPr>
          <a:xfrm>
            <a:off x="4685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60" name="Google Shape;60;p13"/>
          <p:cNvPicPr preferRelativeResize="0"/>
          <p:nvPr/>
        </p:nvPicPr>
        <p:blipFill>
          <a:blip r:embed="rId8">
            <a:alphaModFix/>
          </a:blip>
          <a:stretch>
            <a:fillRect/>
          </a:stretch>
        </p:blipFill>
        <p:spPr>
          <a:xfrm>
            <a:off x="3428513" y="2350663"/>
            <a:ext cx="1075275" cy="1088125"/>
          </a:xfrm>
          <a:prstGeom prst="rect">
            <a:avLst/>
          </a:prstGeom>
          <a:noFill/>
          <a:ln>
            <a:noFill/>
          </a:ln>
        </p:spPr>
      </p:pic>
      <p:sp>
        <p:nvSpPr>
          <p:cNvPr id="61" name="Google Shape;61;p13"/>
          <p:cNvSpPr/>
          <p:nvPr/>
        </p:nvSpPr>
        <p:spPr>
          <a:xfrm>
            <a:off x="18502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2" name="Google Shape;62;p13"/>
          <p:cNvSpPr/>
          <p:nvPr/>
        </p:nvSpPr>
        <p:spPr>
          <a:xfrm>
            <a:off x="3231900"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3" name="Google Shape;63;p13"/>
          <p:cNvSpPr/>
          <p:nvPr/>
        </p:nvSpPr>
        <p:spPr>
          <a:xfrm>
            <a:off x="46099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4" name="Google Shape;64;p13"/>
          <p:cNvSpPr/>
          <p:nvPr/>
        </p:nvSpPr>
        <p:spPr>
          <a:xfrm>
            <a:off x="599162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5" name="Google Shape;65;p13"/>
          <p:cNvSpPr/>
          <p:nvPr/>
        </p:nvSpPr>
        <p:spPr>
          <a:xfrm>
            <a:off x="7371475" y="3507750"/>
            <a:ext cx="1323900" cy="4692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66" name="Google Shape;66;p13"/>
          <p:cNvSpPr txBox="1"/>
          <p:nvPr/>
        </p:nvSpPr>
        <p:spPr>
          <a:xfrm>
            <a:off x="19745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Project Manager</a:t>
            </a:r>
            <a:endParaRPr sz="1200">
              <a:solidFill>
                <a:schemeClr val="lt1"/>
              </a:solidFill>
              <a:latin typeface="Montserrat Medium"/>
              <a:ea typeface="Montserrat Medium"/>
              <a:cs typeface="Montserrat Medium"/>
              <a:sym typeface="Montserrat Medium"/>
            </a:endParaRPr>
          </a:p>
        </p:txBody>
      </p:sp>
      <p:sp>
        <p:nvSpPr>
          <p:cNvPr id="67" name="Google Shape;67;p13"/>
          <p:cNvSpPr txBox="1"/>
          <p:nvPr/>
        </p:nvSpPr>
        <p:spPr>
          <a:xfrm>
            <a:off x="59470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Team Leader</a:t>
            </a:r>
            <a:endParaRPr sz="1200">
              <a:solidFill>
                <a:schemeClr val="lt1"/>
              </a:solidFill>
              <a:latin typeface="Montserrat Medium"/>
              <a:ea typeface="Montserrat Medium"/>
              <a:cs typeface="Montserrat Medium"/>
              <a:sym typeface="Montserrat Medium"/>
            </a:endParaRPr>
          </a:p>
        </p:txBody>
      </p:sp>
      <p:sp>
        <p:nvSpPr>
          <p:cNvPr id="68" name="Google Shape;68;p13"/>
          <p:cNvSpPr txBox="1"/>
          <p:nvPr/>
        </p:nvSpPr>
        <p:spPr>
          <a:xfrm>
            <a:off x="3354400"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Researcher</a:t>
            </a:r>
            <a:endParaRPr sz="1200">
              <a:solidFill>
                <a:schemeClr val="lt1"/>
              </a:solidFill>
              <a:latin typeface="Montserrat Medium"/>
              <a:ea typeface="Montserrat Medium"/>
              <a:cs typeface="Montserrat Medium"/>
              <a:sym typeface="Montserrat Medium"/>
            </a:endParaRPr>
          </a:p>
        </p:txBody>
      </p:sp>
      <p:sp>
        <p:nvSpPr>
          <p:cNvPr id="69" name="Google Shape;69;p13"/>
          <p:cNvSpPr txBox="1"/>
          <p:nvPr/>
        </p:nvSpPr>
        <p:spPr>
          <a:xfrm>
            <a:off x="4736113"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Secretary</a:t>
            </a:r>
            <a:endParaRPr sz="1200">
              <a:solidFill>
                <a:schemeClr val="lt1"/>
              </a:solidFill>
              <a:latin typeface="Montserrat Medium"/>
              <a:ea typeface="Montserrat Medium"/>
              <a:cs typeface="Montserrat Medium"/>
              <a:sym typeface="Montserrat Medium"/>
            </a:endParaRPr>
          </a:p>
        </p:txBody>
      </p:sp>
      <p:sp>
        <p:nvSpPr>
          <p:cNvPr id="70" name="Google Shape;70;p13"/>
          <p:cNvSpPr txBox="1"/>
          <p:nvPr/>
        </p:nvSpPr>
        <p:spPr>
          <a:xfrm>
            <a:off x="6115050" y="34653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Contact Manager</a:t>
            </a:r>
            <a:endParaRPr sz="1200">
              <a:solidFill>
                <a:schemeClr val="lt1"/>
              </a:solidFill>
              <a:latin typeface="Montserrat Medium"/>
              <a:ea typeface="Montserrat Medium"/>
              <a:cs typeface="Montserrat Medium"/>
              <a:sym typeface="Montserrat Medium"/>
            </a:endParaRPr>
          </a:p>
        </p:txBody>
      </p:sp>
      <p:sp>
        <p:nvSpPr>
          <p:cNvPr id="71" name="Google Shape;71;p13"/>
          <p:cNvSpPr txBox="1"/>
          <p:nvPr/>
        </p:nvSpPr>
        <p:spPr>
          <a:xfrm>
            <a:off x="7495825" y="3534800"/>
            <a:ext cx="1075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Montserrat Medium"/>
                <a:ea typeface="Montserrat Medium"/>
                <a:cs typeface="Montserrat Medium"/>
                <a:sym typeface="Montserrat Medium"/>
              </a:rPr>
              <a:t>Editor</a:t>
            </a:r>
            <a:endParaRPr sz="1200">
              <a:solidFill>
                <a:schemeClr val="lt1"/>
              </a:solidFill>
              <a:latin typeface="Montserrat Medium"/>
              <a:ea typeface="Montserrat Medium"/>
              <a:cs typeface="Montserrat Medium"/>
              <a:sym typeface="Montserrat Medium"/>
            </a:endParaRPr>
          </a:p>
        </p:txBody>
      </p:sp>
      <p:sp>
        <p:nvSpPr>
          <p:cNvPr id="72" name="Google Shape;72;p13"/>
          <p:cNvSpPr txBox="1"/>
          <p:nvPr/>
        </p:nvSpPr>
        <p:spPr>
          <a:xfrm>
            <a:off x="470350" y="4144375"/>
            <a:ext cx="13239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a:t>
            </a:r>
            <a:endParaRPr sz="1200">
              <a:solidFill>
                <a:schemeClr val="dk1"/>
              </a:solidFill>
              <a:latin typeface="Montserrat Medium"/>
              <a:ea typeface="Montserrat Medium"/>
              <a:cs typeface="Montserrat Medium"/>
              <a:sym typeface="Montserrat Medium"/>
            </a:endParaRPr>
          </a:p>
        </p:txBody>
      </p:sp>
      <p:sp>
        <p:nvSpPr>
          <p:cNvPr id="73" name="Google Shape;73;p13"/>
          <p:cNvSpPr txBox="1"/>
          <p:nvPr/>
        </p:nvSpPr>
        <p:spPr>
          <a:xfrm>
            <a:off x="1850200" y="4144375"/>
            <a:ext cx="13239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
        <p:nvSpPr>
          <p:cNvPr id="74" name="Google Shape;74;p13"/>
          <p:cNvSpPr txBox="1"/>
          <p:nvPr/>
        </p:nvSpPr>
        <p:spPr>
          <a:xfrm>
            <a:off x="3065350" y="4045900"/>
            <a:ext cx="1653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Anjali Jammulamadaka</a:t>
            </a:r>
            <a:endParaRPr sz="1100">
              <a:solidFill>
                <a:schemeClr val="dk1"/>
              </a:solidFill>
              <a:latin typeface="Montserrat Medium"/>
              <a:ea typeface="Montserrat Medium"/>
              <a:cs typeface="Montserrat Medium"/>
              <a:sym typeface="Montserrat Medium"/>
            </a:endParaRPr>
          </a:p>
        </p:txBody>
      </p:sp>
      <p:sp>
        <p:nvSpPr>
          <p:cNvPr id="75" name="Google Shape;75;p13"/>
          <p:cNvSpPr txBox="1"/>
          <p:nvPr/>
        </p:nvSpPr>
        <p:spPr>
          <a:xfrm>
            <a:off x="4609925" y="4144375"/>
            <a:ext cx="1723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Margaret Chen</a:t>
            </a:r>
            <a:endParaRPr sz="1200">
              <a:solidFill>
                <a:schemeClr val="dk1"/>
              </a:solidFill>
              <a:latin typeface="Montserrat Medium"/>
              <a:ea typeface="Montserrat Medium"/>
              <a:cs typeface="Montserrat Medium"/>
              <a:sym typeface="Montserrat Medium"/>
            </a:endParaRPr>
          </a:p>
        </p:txBody>
      </p:sp>
      <p:sp>
        <p:nvSpPr>
          <p:cNvPr id="76" name="Google Shape;76;p13"/>
          <p:cNvSpPr txBox="1"/>
          <p:nvPr/>
        </p:nvSpPr>
        <p:spPr>
          <a:xfrm>
            <a:off x="6240313" y="410192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Chris Yip</a:t>
            </a:r>
            <a:endParaRPr sz="1200">
              <a:solidFill>
                <a:schemeClr val="dk1"/>
              </a:solidFill>
              <a:latin typeface="Montserrat Medium"/>
              <a:ea typeface="Montserrat Medium"/>
              <a:cs typeface="Montserrat Medium"/>
              <a:sym typeface="Montserrat Medium"/>
            </a:endParaRPr>
          </a:p>
        </p:txBody>
      </p:sp>
      <p:sp>
        <p:nvSpPr>
          <p:cNvPr id="77" name="Google Shape;77;p13"/>
          <p:cNvSpPr txBox="1"/>
          <p:nvPr/>
        </p:nvSpPr>
        <p:spPr>
          <a:xfrm>
            <a:off x="7545150" y="4144375"/>
            <a:ext cx="10752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Citation List</a:t>
            </a:r>
            <a:endParaRPr/>
          </a:p>
        </p:txBody>
      </p:sp>
      <p:sp>
        <p:nvSpPr>
          <p:cNvPr id="206" name="Google Shape;206;p22"/>
          <p:cNvSpPr txBox="1"/>
          <p:nvPr/>
        </p:nvSpPr>
        <p:spPr>
          <a:xfrm>
            <a:off x="238875" y="1130900"/>
            <a:ext cx="8672400" cy="26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44746"/>
                </a:solidFill>
                <a:highlight>
                  <a:srgbClr val="FFFFFF"/>
                </a:highlight>
                <a:latin typeface="Times New Roman"/>
                <a:ea typeface="Times New Roman"/>
                <a:cs typeface="Times New Roman"/>
                <a:sym typeface="Times New Roman"/>
              </a:rPr>
              <a:t>[1] </a:t>
            </a:r>
            <a:r>
              <a:rPr lang="en" sz="1200">
                <a:solidFill>
                  <a:schemeClr val="dk1"/>
                </a:solidFill>
                <a:latin typeface="Times New Roman"/>
                <a:ea typeface="Times New Roman"/>
                <a:cs typeface="Times New Roman"/>
                <a:sym typeface="Times New Roman"/>
              </a:rPr>
              <a:t>A. Ahmed et al., “TUT0114 Team 095 First Client Meeting,” February 5, 2024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Slide 2 and 3 Images[2] A. Ahmed et al., “TUT0114 Team 095 Second Client Meeting,” March 5, 2024</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[3] UTSU. “Booking Space at the Student Commons.” Accessed: March 12, 2024. Online. Available: </a:t>
            </a: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https://www.utsu.ca/booking-spaces/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[4] Gerstein Science Information Centre. “Journal Stacks.” Accessed: March 12, 2024. Online. Available: </a:t>
            </a: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https://gerstein.library.utoronto.ca/spaces/journal-stacks</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[5] Engineering Science 2T7 Orientation. “Myhal Centre for Engineering Innovation and Entrepreneurship – MY.” Accessed: March 12, 2024. Online. Available: </a:t>
            </a:r>
            <a:r>
              <a:rPr lang="en" sz="12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https://orientation.engsci.utoronto.ca/myhal-centre/</a:t>
            </a:r>
            <a:endParaRPr sz="12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nvSpPr>
        <p:spPr>
          <a:xfrm>
            <a:off x="357575" y="152400"/>
            <a:ext cx="5399100" cy="226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5000">
                <a:solidFill>
                  <a:schemeClr val="dk1"/>
                </a:solidFill>
                <a:latin typeface="Montserrat"/>
                <a:ea typeface="Montserrat"/>
                <a:cs typeface="Montserrat"/>
                <a:sym typeface="Montserrat"/>
              </a:rPr>
              <a:t>SUSSEX CLUBHOUSE SPACE AUDIT</a:t>
            </a:r>
            <a:endParaRPr b="1" sz="5000">
              <a:solidFill>
                <a:schemeClr val="dk1"/>
              </a:solidFill>
              <a:latin typeface="Montserrat"/>
              <a:ea typeface="Montserrat"/>
              <a:cs typeface="Montserrat"/>
              <a:sym typeface="Montserrat"/>
            </a:endParaRPr>
          </a:p>
        </p:txBody>
      </p:sp>
      <p:pic>
        <p:nvPicPr>
          <p:cNvPr id="83" name="Google Shape;83;p14"/>
          <p:cNvPicPr preferRelativeResize="0"/>
          <p:nvPr/>
        </p:nvPicPr>
        <p:blipFill>
          <a:blip r:embed="rId3">
            <a:alphaModFix/>
          </a:blip>
          <a:stretch>
            <a:fillRect/>
          </a:stretch>
        </p:blipFill>
        <p:spPr>
          <a:xfrm>
            <a:off x="5086338" y="152400"/>
            <a:ext cx="3211873" cy="2262600"/>
          </a:xfrm>
          <a:prstGeom prst="rect">
            <a:avLst/>
          </a:prstGeom>
          <a:noFill/>
          <a:ln>
            <a:noFill/>
          </a:ln>
        </p:spPr>
      </p:pic>
      <p:sp>
        <p:nvSpPr>
          <p:cNvPr id="84" name="Google Shape;84;p14"/>
          <p:cNvSpPr txBox="1"/>
          <p:nvPr/>
        </p:nvSpPr>
        <p:spPr>
          <a:xfrm>
            <a:off x="4433725" y="2629500"/>
            <a:ext cx="4200000" cy="21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Client:</a:t>
            </a:r>
            <a:r>
              <a:rPr lang="en" sz="1300">
                <a:solidFill>
                  <a:schemeClr val="dk1"/>
                </a:solidFill>
                <a:latin typeface="Montserrat Medium"/>
                <a:ea typeface="Montserrat Medium"/>
                <a:cs typeface="Montserrat Medium"/>
                <a:sym typeface="Montserrat Medium"/>
              </a:rPr>
              <a:t> Alyssa Ahmed</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Project: </a:t>
            </a:r>
            <a:r>
              <a:rPr lang="en" sz="1300">
                <a:solidFill>
                  <a:schemeClr val="dk1"/>
                </a:solidFill>
                <a:latin typeface="Montserrat Medium"/>
                <a:ea typeface="Montserrat Medium"/>
                <a:cs typeface="Montserrat Medium"/>
                <a:sym typeface="Montserrat Medium"/>
              </a:rPr>
              <a:t>Redesign the 4th, 5th, and 6th floors of the Sussex Clubhouse to provide more meeting space, better storage, and a lively community of students.</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Gap: </a:t>
            </a:r>
            <a:r>
              <a:rPr lang="en" sz="1300">
                <a:solidFill>
                  <a:schemeClr val="dk1"/>
                </a:solidFill>
                <a:latin typeface="Montserrat Medium"/>
                <a:ea typeface="Montserrat Medium"/>
                <a:cs typeface="Montserrat Medium"/>
                <a:sym typeface="Montserrat Medium"/>
              </a:rPr>
              <a:t>Deficiency in layout design of the space</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b="1" lang="en" sz="1300">
                <a:solidFill>
                  <a:schemeClr val="dk1"/>
                </a:solidFill>
                <a:latin typeface="Montserrat"/>
                <a:ea typeface="Montserrat"/>
                <a:cs typeface="Montserrat"/>
                <a:sym typeface="Montserrat"/>
              </a:rPr>
              <a:t>Scope:</a:t>
            </a:r>
            <a:r>
              <a:rPr lang="en" sz="1300">
                <a:solidFill>
                  <a:schemeClr val="dk1"/>
                </a:solidFill>
                <a:latin typeface="Montserrat Medium"/>
                <a:ea typeface="Montserrat Medium"/>
                <a:cs typeface="Montserrat Medium"/>
                <a:sym typeface="Montserrat Medium"/>
              </a:rPr>
              <a:t> 4th, 5th, and 6th floors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3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sz="1300">
                <a:solidFill>
                  <a:schemeClr val="dk1"/>
                </a:solidFill>
                <a:latin typeface="Montserrat Medium"/>
                <a:ea typeface="Montserrat Medium"/>
                <a:cs typeface="Montserrat Medium"/>
                <a:sym typeface="Montserrat Medium"/>
              </a:rPr>
              <a:t> </a:t>
            </a:r>
            <a:endParaRPr sz="1300">
              <a:solidFill>
                <a:schemeClr val="dk1"/>
              </a:solidFill>
              <a:latin typeface="Montserrat Medium"/>
              <a:ea typeface="Montserrat Medium"/>
              <a:cs typeface="Montserrat Medium"/>
              <a:sym typeface="Montserrat Medium"/>
            </a:endParaRPr>
          </a:p>
        </p:txBody>
      </p:sp>
      <p:pic>
        <p:nvPicPr>
          <p:cNvPr id="85" name="Google Shape;85;p14"/>
          <p:cNvPicPr preferRelativeResize="0"/>
          <p:nvPr/>
        </p:nvPicPr>
        <p:blipFill>
          <a:blip r:embed="rId4">
            <a:alphaModFix/>
          </a:blip>
          <a:stretch>
            <a:fillRect/>
          </a:stretch>
        </p:blipFill>
        <p:spPr>
          <a:xfrm>
            <a:off x="433775" y="2352775"/>
            <a:ext cx="3334275" cy="2487125"/>
          </a:xfrm>
          <a:prstGeom prst="rect">
            <a:avLst/>
          </a:prstGeom>
          <a:noFill/>
          <a:ln>
            <a:noFill/>
          </a:ln>
        </p:spPr>
      </p:pic>
      <p:sp>
        <p:nvSpPr>
          <p:cNvPr id="86" name="Google Shape;86;p14"/>
          <p:cNvSpPr txBox="1"/>
          <p:nvPr/>
        </p:nvSpPr>
        <p:spPr>
          <a:xfrm>
            <a:off x="7474325" y="148475"/>
            <a:ext cx="15549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Anjali Jammulamadaka</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452550" y="411475"/>
            <a:ext cx="8178000" cy="20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Requirements document aligns with the </a:t>
            </a:r>
            <a:r>
              <a:rPr lang="en">
                <a:solidFill>
                  <a:srgbClr val="4949E7"/>
                </a:solidFill>
              </a:rPr>
              <a:t>intended purpose</a:t>
            </a:r>
            <a:r>
              <a:rPr lang="en"/>
              <a:t> of the Clubhouse and the </a:t>
            </a:r>
            <a:r>
              <a:rPr lang="en">
                <a:solidFill>
                  <a:srgbClr val="4949E7"/>
                </a:solidFill>
              </a:rPr>
              <a:t>Clients vision</a:t>
            </a:r>
            <a:endParaRPr>
              <a:solidFill>
                <a:srgbClr val="4949E7"/>
              </a:solidFill>
            </a:endParaRPr>
          </a:p>
        </p:txBody>
      </p:sp>
      <p:pic>
        <p:nvPicPr>
          <p:cNvPr id="92" name="Google Shape;92;p15"/>
          <p:cNvPicPr preferRelativeResize="0"/>
          <p:nvPr/>
        </p:nvPicPr>
        <p:blipFill>
          <a:blip r:embed="rId3">
            <a:alphaModFix/>
          </a:blip>
          <a:stretch>
            <a:fillRect/>
          </a:stretch>
        </p:blipFill>
        <p:spPr>
          <a:xfrm>
            <a:off x="630974" y="1775050"/>
            <a:ext cx="2159225" cy="2843450"/>
          </a:xfrm>
          <a:prstGeom prst="rect">
            <a:avLst/>
          </a:prstGeom>
          <a:noFill/>
          <a:ln>
            <a:noFill/>
          </a:ln>
        </p:spPr>
      </p:pic>
      <p:pic>
        <p:nvPicPr>
          <p:cNvPr id="93" name="Google Shape;93;p15"/>
          <p:cNvPicPr preferRelativeResize="0"/>
          <p:nvPr/>
        </p:nvPicPr>
        <p:blipFill rotWithShape="1">
          <a:blip r:embed="rId4">
            <a:alphaModFix/>
          </a:blip>
          <a:srcRect b="0" l="0" r="3006" t="0"/>
          <a:stretch/>
        </p:blipFill>
        <p:spPr>
          <a:xfrm>
            <a:off x="3119100" y="1775050"/>
            <a:ext cx="3018126" cy="2441400"/>
          </a:xfrm>
          <a:prstGeom prst="rect">
            <a:avLst/>
          </a:prstGeom>
          <a:noFill/>
          <a:ln>
            <a:noFill/>
          </a:ln>
        </p:spPr>
      </p:pic>
      <p:sp>
        <p:nvSpPr>
          <p:cNvPr id="94" name="Google Shape;94;p15"/>
          <p:cNvSpPr/>
          <p:nvPr/>
        </p:nvSpPr>
        <p:spPr>
          <a:xfrm>
            <a:off x="1036175" y="2629425"/>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5" name="Google Shape;95;p15"/>
          <p:cNvSpPr/>
          <p:nvPr/>
        </p:nvSpPr>
        <p:spPr>
          <a:xfrm>
            <a:off x="913325" y="3303350"/>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6" name="Google Shape;96;p15"/>
          <p:cNvSpPr/>
          <p:nvPr/>
        </p:nvSpPr>
        <p:spPr>
          <a:xfrm>
            <a:off x="855675" y="4444475"/>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7" name="Google Shape;97;p15"/>
          <p:cNvSpPr/>
          <p:nvPr/>
        </p:nvSpPr>
        <p:spPr>
          <a:xfrm>
            <a:off x="3293325" y="2105150"/>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8" name="Google Shape;98;p15"/>
          <p:cNvSpPr/>
          <p:nvPr/>
        </p:nvSpPr>
        <p:spPr>
          <a:xfrm>
            <a:off x="3293325" y="2561775"/>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99" name="Google Shape;99;p15"/>
          <p:cNvSpPr/>
          <p:nvPr/>
        </p:nvSpPr>
        <p:spPr>
          <a:xfrm>
            <a:off x="3293325" y="3873100"/>
            <a:ext cx="1331700" cy="137700"/>
          </a:xfrm>
          <a:prstGeom prst="rect">
            <a:avLst/>
          </a:prstGeom>
          <a:noFill/>
          <a:ln cap="flat" cmpd="sng" w="9525">
            <a:solidFill>
              <a:srgbClr val="4949E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pic>
        <p:nvPicPr>
          <p:cNvPr id="100" name="Google Shape;100;p15"/>
          <p:cNvPicPr preferRelativeResize="0"/>
          <p:nvPr/>
        </p:nvPicPr>
        <p:blipFill rotWithShape="1">
          <a:blip r:embed="rId5">
            <a:alphaModFix/>
          </a:blip>
          <a:srcRect b="0" l="0" r="10265" t="0"/>
          <a:stretch/>
        </p:blipFill>
        <p:spPr>
          <a:xfrm>
            <a:off x="4909200" y="1688450"/>
            <a:ext cx="3964250" cy="1199200"/>
          </a:xfrm>
          <a:prstGeom prst="rect">
            <a:avLst/>
          </a:prstGeom>
          <a:noFill/>
          <a:ln>
            <a:noFill/>
          </a:ln>
        </p:spPr>
      </p:pic>
      <p:sp>
        <p:nvSpPr>
          <p:cNvPr id="101" name="Google Shape;101;p15"/>
          <p:cNvSpPr txBox="1"/>
          <p:nvPr/>
        </p:nvSpPr>
        <p:spPr>
          <a:xfrm>
            <a:off x="5614775" y="177500"/>
            <a:ext cx="368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 and Margaret Chen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574525" y="428875"/>
            <a:ext cx="3737400" cy="23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allows us to move forward with the </a:t>
            </a:r>
            <a:r>
              <a:rPr lang="en">
                <a:solidFill>
                  <a:srgbClr val="4949E7"/>
                </a:solidFill>
              </a:rPr>
              <a:t>next phase of design</a:t>
            </a:r>
            <a:endParaRPr>
              <a:solidFill>
                <a:srgbClr val="4949E7"/>
              </a:solidFill>
            </a:endParaRPr>
          </a:p>
        </p:txBody>
      </p:sp>
      <p:sp>
        <p:nvSpPr>
          <p:cNvPr id="107" name="Google Shape;107;p16"/>
          <p:cNvSpPr txBox="1"/>
          <p:nvPr/>
        </p:nvSpPr>
        <p:spPr>
          <a:xfrm>
            <a:off x="5317575" y="243950"/>
            <a:ext cx="417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Lydia Messiha and Margaret Chen </a:t>
            </a:r>
            <a:endParaRPr sz="1200">
              <a:solidFill>
                <a:schemeClr val="dk1"/>
              </a:solidFill>
              <a:latin typeface="Montserrat Medium"/>
              <a:ea typeface="Montserrat Medium"/>
              <a:cs typeface="Montserrat Medium"/>
              <a:sym typeface="Montserrat Medium"/>
            </a:endParaRPr>
          </a:p>
        </p:txBody>
      </p:sp>
      <p:pic>
        <p:nvPicPr>
          <p:cNvPr id="108" name="Google Shape;108;p16"/>
          <p:cNvPicPr preferRelativeResize="0"/>
          <p:nvPr/>
        </p:nvPicPr>
        <p:blipFill rotWithShape="1">
          <a:blip r:embed="rId3">
            <a:alphaModFix/>
          </a:blip>
          <a:srcRect b="27652" l="0" r="3006" t="39747"/>
          <a:stretch/>
        </p:blipFill>
        <p:spPr>
          <a:xfrm>
            <a:off x="4818900" y="2313825"/>
            <a:ext cx="3101974" cy="1060226"/>
          </a:xfrm>
          <a:prstGeom prst="rect">
            <a:avLst/>
          </a:prstGeom>
          <a:noFill/>
          <a:ln>
            <a:noFill/>
          </a:ln>
        </p:spPr>
      </p:pic>
      <p:sp>
        <p:nvSpPr>
          <p:cNvPr id="109" name="Google Shape;109;p16"/>
          <p:cNvSpPr/>
          <p:nvPr/>
        </p:nvSpPr>
        <p:spPr>
          <a:xfrm>
            <a:off x="5003254" y="2629371"/>
            <a:ext cx="2826900" cy="619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10" name="Google Shape;110;p16"/>
          <p:cNvSpPr txBox="1"/>
          <p:nvPr/>
        </p:nvSpPr>
        <p:spPr>
          <a:xfrm>
            <a:off x="4292000" y="672425"/>
            <a:ext cx="4054800" cy="1660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Montserrat Medium"/>
              <a:buChar char="-"/>
            </a:pPr>
            <a:r>
              <a:rPr lang="en" sz="1500">
                <a:solidFill>
                  <a:schemeClr val="lt2"/>
                </a:solidFill>
                <a:latin typeface="Montserrat Medium"/>
                <a:ea typeface="Montserrat Medium"/>
                <a:cs typeface="Montserrat Medium"/>
                <a:sym typeface="Montserrat Medium"/>
              </a:rPr>
              <a:t>Survey</a:t>
            </a:r>
            <a:r>
              <a:rPr lang="en" sz="1500">
                <a:solidFill>
                  <a:schemeClr val="dk1"/>
                </a:solidFill>
                <a:latin typeface="Montserrat Medium"/>
                <a:ea typeface="Montserrat Medium"/>
                <a:cs typeface="Montserrat Medium"/>
                <a:sym typeface="Montserrat Medium"/>
              </a:rPr>
              <a:t> added according to Client discussion and recommendation</a:t>
            </a:r>
            <a:endParaRPr sz="15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500">
              <a:solidFill>
                <a:schemeClr val="dk1"/>
              </a:solidFill>
              <a:latin typeface="Montserrat Medium"/>
              <a:ea typeface="Montserrat Medium"/>
              <a:cs typeface="Montserrat Medium"/>
              <a:sym typeface="Montserrat Medium"/>
            </a:endParaRPr>
          </a:p>
          <a:p>
            <a:pPr indent="-323850" lvl="0" marL="457200" rtl="0" algn="l">
              <a:spcBef>
                <a:spcPts val="0"/>
              </a:spcBef>
              <a:spcAft>
                <a:spcPts val="0"/>
              </a:spcAft>
              <a:buClr>
                <a:schemeClr val="dk1"/>
              </a:buClr>
              <a:buSzPts val="1500"/>
              <a:buFont typeface="Montserrat Medium"/>
              <a:buChar char="-"/>
            </a:pPr>
            <a:r>
              <a:rPr lang="en" sz="1500">
                <a:solidFill>
                  <a:schemeClr val="dk1"/>
                </a:solidFill>
                <a:latin typeface="Montserrat Medium"/>
                <a:ea typeface="Montserrat Medium"/>
                <a:cs typeface="Montserrat Medium"/>
                <a:sym typeface="Montserrat Medium"/>
              </a:rPr>
              <a:t>More </a:t>
            </a:r>
            <a:r>
              <a:rPr lang="en" sz="1500">
                <a:solidFill>
                  <a:schemeClr val="lt2"/>
                </a:solidFill>
                <a:latin typeface="Montserrat Medium"/>
                <a:ea typeface="Montserrat Medium"/>
                <a:cs typeface="Montserrat Medium"/>
                <a:sym typeface="Montserrat Medium"/>
              </a:rPr>
              <a:t>measurements</a:t>
            </a:r>
            <a:r>
              <a:rPr lang="en" sz="1500">
                <a:solidFill>
                  <a:schemeClr val="dk1"/>
                </a:solidFill>
                <a:latin typeface="Montserrat Medium"/>
                <a:ea typeface="Montserrat Medium"/>
                <a:cs typeface="Montserrat Medium"/>
                <a:sym typeface="Montserrat Medium"/>
              </a:rPr>
              <a:t> of cabinets that are used for storage</a:t>
            </a:r>
            <a:endParaRPr sz="1500">
              <a:solidFill>
                <a:schemeClr val="dk1"/>
              </a:solidFill>
              <a:latin typeface="Montserrat Medium"/>
              <a:ea typeface="Montserrat Medium"/>
              <a:cs typeface="Montserrat Medium"/>
              <a:sym typeface="Montserrat Medium"/>
            </a:endParaRPr>
          </a:p>
        </p:txBody>
      </p:sp>
      <p:pic>
        <p:nvPicPr>
          <p:cNvPr id="111" name="Google Shape;111;p16"/>
          <p:cNvPicPr preferRelativeResize="0"/>
          <p:nvPr/>
        </p:nvPicPr>
        <p:blipFill>
          <a:blip r:embed="rId4">
            <a:alphaModFix/>
          </a:blip>
          <a:stretch>
            <a:fillRect/>
          </a:stretch>
        </p:blipFill>
        <p:spPr>
          <a:xfrm>
            <a:off x="632600" y="2431700"/>
            <a:ext cx="3412695" cy="2274575"/>
          </a:xfrm>
          <a:prstGeom prst="rect">
            <a:avLst/>
          </a:prstGeom>
          <a:noFill/>
          <a:ln>
            <a:noFill/>
          </a:ln>
        </p:spPr>
      </p:pic>
      <p:sp>
        <p:nvSpPr>
          <p:cNvPr id="112" name="Google Shape;112;p16"/>
          <p:cNvSpPr txBox="1"/>
          <p:nvPr/>
        </p:nvSpPr>
        <p:spPr>
          <a:xfrm>
            <a:off x="632600" y="2070675"/>
            <a:ext cx="32385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Montserrat Medium"/>
                <a:ea typeface="Montserrat Medium"/>
                <a:cs typeface="Montserrat Medium"/>
                <a:sym typeface="Montserrat Medium"/>
              </a:rPr>
              <a:t>UTSU Building Uoft </a:t>
            </a:r>
            <a:endParaRPr sz="1500">
              <a:solidFill>
                <a:schemeClr val="lt2"/>
              </a:solidFill>
              <a:latin typeface="Montserrat Medium"/>
              <a:ea typeface="Montserrat Medium"/>
              <a:cs typeface="Montserrat Medium"/>
              <a:sym typeface="Montserrat Medium"/>
            </a:endParaRPr>
          </a:p>
        </p:txBody>
      </p:sp>
      <p:pic>
        <p:nvPicPr>
          <p:cNvPr id="113" name="Google Shape;113;p16"/>
          <p:cNvPicPr preferRelativeResize="0"/>
          <p:nvPr/>
        </p:nvPicPr>
        <p:blipFill>
          <a:blip r:embed="rId5">
            <a:alphaModFix/>
          </a:blip>
          <a:stretch>
            <a:fillRect/>
          </a:stretch>
        </p:blipFill>
        <p:spPr>
          <a:xfrm>
            <a:off x="4934100" y="3532775"/>
            <a:ext cx="3412699" cy="1211998"/>
          </a:xfrm>
          <a:prstGeom prst="rect">
            <a:avLst/>
          </a:prstGeom>
          <a:noFill/>
          <a:ln>
            <a:noFill/>
          </a:ln>
        </p:spPr>
      </p:pic>
      <p:sp>
        <p:nvSpPr>
          <p:cNvPr id="114" name="Google Shape;114;p16"/>
          <p:cNvSpPr/>
          <p:nvPr/>
        </p:nvSpPr>
        <p:spPr>
          <a:xfrm>
            <a:off x="5393779" y="4125271"/>
            <a:ext cx="2826900" cy="619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p:nvPr/>
        </p:nvSpPr>
        <p:spPr>
          <a:xfrm>
            <a:off x="523638" y="738250"/>
            <a:ext cx="26961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SemiBold"/>
                <a:ea typeface="Montserrat SemiBold"/>
                <a:cs typeface="Montserrat SemiBold"/>
                <a:sym typeface="Montserrat SemiBold"/>
              </a:rPr>
              <a:t>Gantt Chart</a:t>
            </a:r>
            <a:endParaRPr sz="1600">
              <a:solidFill>
                <a:schemeClr val="dk1"/>
              </a:solidFill>
              <a:latin typeface="Montserrat SemiBold"/>
              <a:ea typeface="Montserrat SemiBold"/>
              <a:cs typeface="Montserrat SemiBold"/>
              <a:sym typeface="Montserrat SemiBold"/>
            </a:endParaRPr>
          </a:p>
        </p:txBody>
      </p:sp>
      <p:sp>
        <p:nvSpPr>
          <p:cNvPr id="120" name="Google Shape;120;p17"/>
          <p:cNvSpPr txBox="1"/>
          <p:nvPr/>
        </p:nvSpPr>
        <p:spPr>
          <a:xfrm>
            <a:off x="1338802" y="1130425"/>
            <a:ext cx="26961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21" name="Google Shape;121;p17"/>
          <p:cNvSpPr txBox="1"/>
          <p:nvPr/>
        </p:nvSpPr>
        <p:spPr>
          <a:xfrm>
            <a:off x="8046400" y="253700"/>
            <a:ext cx="110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pic>
        <p:nvPicPr>
          <p:cNvPr id="122" name="Google Shape;122;p17"/>
          <p:cNvPicPr preferRelativeResize="0"/>
          <p:nvPr/>
        </p:nvPicPr>
        <p:blipFill rotWithShape="1">
          <a:blip r:embed="rId3">
            <a:alphaModFix/>
          </a:blip>
          <a:srcRect b="31743" l="0" r="21383" t="19232"/>
          <a:stretch/>
        </p:blipFill>
        <p:spPr>
          <a:xfrm>
            <a:off x="86500" y="2574564"/>
            <a:ext cx="8970977" cy="2532212"/>
          </a:xfrm>
          <a:prstGeom prst="rect">
            <a:avLst/>
          </a:prstGeom>
          <a:noFill/>
          <a:ln cap="flat" cmpd="sng" w="19050">
            <a:solidFill>
              <a:srgbClr val="000000"/>
            </a:solidFill>
            <a:prstDash val="solid"/>
            <a:round/>
            <a:headEnd len="sm" w="sm" type="none"/>
            <a:tailEnd len="sm" w="sm" type="none"/>
          </a:ln>
        </p:spPr>
      </p:pic>
      <p:sp>
        <p:nvSpPr>
          <p:cNvPr id="123" name="Google Shape;123;p17"/>
          <p:cNvSpPr txBox="1"/>
          <p:nvPr/>
        </p:nvSpPr>
        <p:spPr>
          <a:xfrm>
            <a:off x="4479273" y="1662638"/>
            <a:ext cx="40974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Project Requirements assigned work progress from Jan 30th to Feb 16th</a:t>
            </a:r>
            <a:endParaRPr sz="1200">
              <a:solidFill>
                <a:schemeClr val="dk1"/>
              </a:solidFill>
              <a:latin typeface="Montserrat Medium"/>
              <a:ea typeface="Montserrat Medium"/>
              <a:cs typeface="Montserrat Medium"/>
              <a:sym typeface="Montserrat Medium"/>
            </a:endParaRPr>
          </a:p>
        </p:txBody>
      </p:sp>
      <p:sp>
        <p:nvSpPr>
          <p:cNvPr id="124" name="Google Shape;124;p17"/>
          <p:cNvSpPr/>
          <p:nvPr/>
        </p:nvSpPr>
        <p:spPr>
          <a:xfrm>
            <a:off x="665239" y="4610550"/>
            <a:ext cx="26961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SemiBold"/>
                <a:ea typeface="Montserrat SemiBold"/>
                <a:cs typeface="Montserrat SemiBold"/>
                <a:sym typeface="Montserrat SemiBold"/>
              </a:rPr>
              <a:t> </a:t>
            </a:r>
            <a:endParaRPr sz="1600">
              <a:solidFill>
                <a:schemeClr val="dk1"/>
              </a:solidFill>
              <a:latin typeface="Montserrat SemiBold"/>
              <a:ea typeface="Montserrat SemiBold"/>
              <a:cs typeface="Montserrat SemiBold"/>
              <a:sym typeface="Montserrat SemiBold"/>
            </a:endParaRPr>
          </a:p>
        </p:txBody>
      </p:sp>
      <p:sp>
        <p:nvSpPr>
          <p:cNvPr id="125" name="Google Shape;125;p17"/>
          <p:cNvSpPr txBox="1"/>
          <p:nvPr>
            <p:ph type="title"/>
          </p:nvPr>
        </p:nvSpPr>
        <p:spPr>
          <a:xfrm>
            <a:off x="665250" y="168400"/>
            <a:ext cx="78135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t>Our team is </a:t>
            </a:r>
            <a:r>
              <a:rPr lang="en" sz="2100">
                <a:solidFill>
                  <a:srgbClr val="4949E7"/>
                </a:solidFill>
              </a:rPr>
              <a:t>persistent </a:t>
            </a:r>
            <a:r>
              <a:rPr lang="en" sz="2100"/>
              <a:t>in </a:t>
            </a:r>
            <a:r>
              <a:rPr lang="en" sz="2100">
                <a:solidFill>
                  <a:srgbClr val="4949E7"/>
                </a:solidFill>
              </a:rPr>
              <a:t>striving for success</a:t>
            </a:r>
            <a:endParaRPr sz="2100">
              <a:solidFill>
                <a:srgbClr val="4949E7"/>
              </a:solidFill>
            </a:endParaRPr>
          </a:p>
          <a:p>
            <a:pPr indent="0" lvl="0" marL="0" rtl="0" algn="ctr">
              <a:spcBef>
                <a:spcPts val="0"/>
              </a:spcBef>
              <a:spcAft>
                <a:spcPts val="0"/>
              </a:spcAft>
              <a:buNone/>
            </a:pPr>
            <a:r>
              <a:t/>
            </a:r>
            <a:endParaRPr sz="2100"/>
          </a:p>
        </p:txBody>
      </p:sp>
      <p:pic>
        <p:nvPicPr>
          <p:cNvPr id="126" name="Google Shape;126;p17"/>
          <p:cNvPicPr preferRelativeResize="0"/>
          <p:nvPr/>
        </p:nvPicPr>
        <p:blipFill>
          <a:blip r:embed="rId4">
            <a:alphaModFix/>
          </a:blip>
          <a:stretch>
            <a:fillRect/>
          </a:stretch>
        </p:blipFill>
        <p:spPr>
          <a:xfrm>
            <a:off x="173025" y="1195150"/>
            <a:ext cx="4006925" cy="12979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665250" y="168400"/>
            <a:ext cx="7813500" cy="5616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t>Our team is </a:t>
            </a:r>
            <a:r>
              <a:rPr lang="en" sz="2100">
                <a:solidFill>
                  <a:srgbClr val="4949E7"/>
                </a:solidFill>
              </a:rPr>
              <a:t>exploring the solution field </a:t>
            </a:r>
            <a:r>
              <a:rPr lang="en" sz="2100"/>
              <a:t>through </a:t>
            </a:r>
            <a:r>
              <a:rPr lang="en" sz="2100">
                <a:solidFill>
                  <a:srgbClr val="4949E7"/>
                </a:solidFill>
              </a:rPr>
              <a:t>idea generation methods</a:t>
            </a:r>
            <a:endParaRPr sz="2100">
              <a:solidFill>
                <a:srgbClr val="4949E7"/>
              </a:solidFill>
            </a:endParaRPr>
          </a:p>
        </p:txBody>
      </p:sp>
      <p:sp>
        <p:nvSpPr>
          <p:cNvPr id="132" name="Google Shape;132;p18"/>
          <p:cNvSpPr/>
          <p:nvPr/>
        </p:nvSpPr>
        <p:spPr>
          <a:xfrm>
            <a:off x="528429" y="814450"/>
            <a:ext cx="3708600" cy="45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ontserrat SemiBold"/>
                <a:ea typeface="Montserrat SemiBold"/>
                <a:cs typeface="Montserrat SemiBold"/>
                <a:sym typeface="Montserrat SemiBold"/>
              </a:rPr>
              <a:t>Current Stage: </a:t>
            </a:r>
            <a:r>
              <a:rPr lang="en" sz="1600">
                <a:solidFill>
                  <a:schemeClr val="dk1"/>
                </a:solidFill>
                <a:latin typeface="Montserrat SemiBold"/>
                <a:ea typeface="Montserrat SemiBold"/>
                <a:cs typeface="Montserrat SemiBold"/>
                <a:sym typeface="Montserrat SemiBold"/>
              </a:rPr>
              <a:t>Idea generation</a:t>
            </a:r>
            <a:endParaRPr sz="1600">
              <a:solidFill>
                <a:schemeClr val="dk1"/>
              </a:solidFill>
              <a:latin typeface="Montserrat SemiBold"/>
              <a:ea typeface="Montserrat SemiBold"/>
              <a:cs typeface="Montserrat SemiBold"/>
              <a:sym typeface="Montserrat SemiBold"/>
            </a:endParaRPr>
          </a:p>
        </p:txBody>
      </p:sp>
      <p:sp>
        <p:nvSpPr>
          <p:cNvPr id="133" name="Google Shape;133;p18"/>
          <p:cNvSpPr txBox="1"/>
          <p:nvPr/>
        </p:nvSpPr>
        <p:spPr>
          <a:xfrm>
            <a:off x="4959663" y="1096312"/>
            <a:ext cx="2696100" cy="4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Montserrat Medium"/>
                <a:ea typeface="Montserrat Medium"/>
                <a:cs typeface="Montserrat Medium"/>
                <a:sym typeface="Montserrat Medium"/>
              </a:rPr>
              <a:t>SCAMPER Table</a:t>
            </a:r>
            <a:endParaRPr i="1" sz="1200">
              <a:solidFill>
                <a:schemeClr val="dk1"/>
              </a:solidFill>
              <a:latin typeface="Montserrat Medium"/>
              <a:ea typeface="Montserrat Medium"/>
              <a:cs typeface="Montserrat Medium"/>
              <a:sym typeface="Montserrat Medium"/>
            </a:endParaRPr>
          </a:p>
        </p:txBody>
      </p:sp>
      <p:pic>
        <p:nvPicPr>
          <p:cNvPr id="134" name="Google Shape;134;p18"/>
          <p:cNvPicPr preferRelativeResize="0"/>
          <p:nvPr/>
        </p:nvPicPr>
        <p:blipFill rotWithShape="1">
          <a:blip r:embed="rId3">
            <a:alphaModFix/>
          </a:blip>
          <a:srcRect b="2299" l="0" r="28109" t="2299"/>
          <a:stretch/>
        </p:blipFill>
        <p:spPr>
          <a:xfrm>
            <a:off x="3599050" y="1553200"/>
            <a:ext cx="5417349" cy="3257725"/>
          </a:xfrm>
          <a:prstGeom prst="rect">
            <a:avLst/>
          </a:prstGeom>
          <a:noFill/>
          <a:ln cap="flat" cmpd="sng" w="19050">
            <a:solidFill>
              <a:schemeClr val="dk1"/>
            </a:solidFill>
            <a:prstDash val="solid"/>
            <a:round/>
            <a:headEnd len="sm" w="sm" type="none"/>
            <a:tailEnd len="sm" w="sm" type="none"/>
          </a:ln>
        </p:spPr>
      </p:pic>
      <p:sp>
        <p:nvSpPr>
          <p:cNvPr id="135" name="Google Shape;135;p18"/>
          <p:cNvSpPr txBox="1"/>
          <p:nvPr/>
        </p:nvSpPr>
        <p:spPr>
          <a:xfrm>
            <a:off x="584025" y="1195150"/>
            <a:ext cx="2956200" cy="25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Montserrat Medium"/>
                <a:ea typeface="Montserrat Medium"/>
                <a:cs typeface="Montserrat Medium"/>
                <a:sym typeface="Montserrat Medium"/>
              </a:rPr>
              <a:t>Benchmarking</a:t>
            </a:r>
            <a:endParaRPr i="1" sz="1200">
              <a:solidFill>
                <a:schemeClr val="dk1"/>
              </a:solidFill>
              <a:latin typeface="Montserrat Medium"/>
              <a:ea typeface="Montserrat Medium"/>
              <a:cs typeface="Montserrat Medium"/>
              <a:sym typeface="Montserrat Medium"/>
            </a:endParaRPr>
          </a:p>
        </p:txBody>
      </p:sp>
      <p:pic>
        <p:nvPicPr>
          <p:cNvPr id="136" name="Google Shape;136;p18"/>
          <p:cNvPicPr preferRelativeResize="0"/>
          <p:nvPr/>
        </p:nvPicPr>
        <p:blipFill>
          <a:blip r:embed="rId4">
            <a:alphaModFix/>
          </a:blip>
          <a:stretch>
            <a:fillRect/>
          </a:stretch>
        </p:blipFill>
        <p:spPr>
          <a:xfrm>
            <a:off x="355140" y="1641725"/>
            <a:ext cx="3057285" cy="1721450"/>
          </a:xfrm>
          <a:prstGeom prst="rect">
            <a:avLst/>
          </a:prstGeom>
          <a:noFill/>
          <a:ln>
            <a:noFill/>
          </a:ln>
        </p:spPr>
      </p:pic>
      <p:pic>
        <p:nvPicPr>
          <p:cNvPr id="137" name="Google Shape;137;p18"/>
          <p:cNvPicPr preferRelativeResize="0"/>
          <p:nvPr/>
        </p:nvPicPr>
        <p:blipFill rotWithShape="1">
          <a:blip r:embed="rId5">
            <a:alphaModFix/>
          </a:blip>
          <a:srcRect b="0" l="0" r="52561" t="0"/>
          <a:stretch/>
        </p:blipFill>
        <p:spPr>
          <a:xfrm>
            <a:off x="659950" y="3415375"/>
            <a:ext cx="2356650" cy="1605450"/>
          </a:xfrm>
          <a:prstGeom prst="rect">
            <a:avLst/>
          </a:prstGeom>
          <a:noFill/>
          <a:ln>
            <a:noFill/>
          </a:ln>
        </p:spPr>
      </p:pic>
      <p:sp>
        <p:nvSpPr>
          <p:cNvPr id="138" name="Google Shape;138;p18"/>
          <p:cNvSpPr txBox="1"/>
          <p:nvPr/>
        </p:nvSpPr>
        <p:spPr>
          <a:xfrm>
            <a:off x="8122600" y="253700"/>
            <a:ext cx="110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Matthew Ting</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nvSpPr>
        <p:spPr>
          <a:xfrm>
            <a:off x="156175" y="34600"/>
            <a:ext cx="8853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Montserrat SemiBold"/>
                <a:ea typeface="Montserrat SemiBold"/>
                <a:cs typeface="Montserrat SemiBold"/>
                <a:sym typeface="Montserrat SemiBold"/>
              </a:rPr>
              <a:t>Our next milestone is to </a:t>
            </a:r>
            <a:r>
              <a:rPr lang="en" sz="2000">
                <a:solidFill>
                  <a:srgbClr val="1155CC"/>
                </a:solidFill>
                <a:latin typeface="Montserrat SemiBold"/>
                <a:ea typeface="Montserrat SemiBold"/>
                <a:cs typeface="Montserrat SemiBold"/>
                <a:sym typeface="Montserrat SemiBold"/>
              </a:rPr>
              <a:t>finalize a solution</a:t>
            </a:r>
            <a:r>
              <a:rPr lang="en" sz="2000">
                <a:solidFill>
                  <a:srgbClr val="4949E7"/>
                </a:solidFill>
                <a:latin typeface="Montserrat SemiBold"/>
                <a:ea typeface="Montserrat SemiBold"/>
                <a:cs typeface="Montserrat SemiBold"/>
                <a:sym typeface="Montserrat SemiBold"/>
              </a:rPr>
              <a:t> </a:t>
            </a:r>
            <a:endParaRPr sz="2000">
              <a:solidFill>
                <a:srgbClr val="4949E7"/>
              </a:solidFill>
              <a:latin typeface="Montserrat SemiBold"/>
              <a:ea typeface="Montserrat SemiBold"/>
              <a:cs typeface="Montserrat SemiBold"/>
              <a:sym typeface="Montserrat SemiBold"/>
            </a:endParaRPr>
          </a:p>
          <a:p>
            <a:pPr indent="457200" lvl="0" marL="2286000" rtl="0" algn="l">
              <a:spcBef>
                <a:spcPts val="0"/>
              </a:spcBef>
              <a:spcAft>
                <a:spcPts val="0"/>
              </a:spcAft>
              <a:buNone/>
            </a:pPr>
            <a:r>
              <a:t/>
            </a:r>
            <a:endParaRPr sz="2000">
              <a:solidFill>
                <a:schemeClr val="dk1"/>
              </a:solidFill>
              <a:latin typeface="Montserrat SemiBold"/>
              <a:ea typeface="Montserrat SemiBold"/>
              <a:cs typeface="Montserrat SemiBold"/>
              <a:sym typeface="Montserrat SemiBold"/>
            </a:endParaRPr>
          </a:p>
          <a:p>
            <a:pPr indent="0" lvl="0" marL="2743200" rtl="0" algn="l">
              <a:spcBef>
                <a:spcPts val="0"/>
              </a:spcBef>
              <a:spcAft>
                <a:spcPts val="0"/>
              </a:spcAft>
              <a:buNone/>
            </a:pPr>
            <a:r>
              <a:rPr lang="en" sz="2000">
                <a:solidFill>
                  <a:schemeClr val="dk1"/>
                </a:solidFill>
                <a:latin typeface="Montserrat SemiBold"/>
                <a:ea typeface="Montserrat SemiBold"/>
                <a:cs typeface="Montserrat SemiBold"/>
                <a:sym typeface="Montserrat SemiBold"/>
              </a:rPr>
              <a:t>through a series of </a:t>
            </a:r>
            <a:r>
              <a:rPr lang="en" sz="2000">
                <a:solidFill>
                  <a:srgbClr val="1155CC"/>
                </a:solidFill>
                <a:latin typeface="Montserrat SemiBold"/>
                <a:ea typeface="Montserrat SemiBold"/>
                <a:cs typeface="Montserrat SemiBold"/>
                <a:sym typeface="Montserrat SemiBold"/>
              </a:rPr>
              <a:t>idea selection methods</a:t>
            </a:r>
            <a:endParaRPr sz="2400">
              <a:solidFill>
                <a:srgbClr val="1155CC"/>
              </a:solidFill>
              <a:latin typeface="Montserrat SemiBold"/>
              <a:ea typeface="Montserrat SemiBold"/>
              <a:cs typeface="Montserrat SemiBold"/>
              <a:sym typeface="Montserrat SemiBold"/>
            </a:endParaRPr>
          </a:p>
        </p:txBody>
      </p:sp>
      <p:pic>
        <p:nvPicPr>
          <p:cNvPr id="144" name="Google Shape;144;p19"/>
          <p:cNvPicPr preferRelativeResize="0"/>
          <p:nvPr/>
        </p:nvPicPr>
        <p:blipFill rotWithShape="1">
          <a:blip r:embed="rId3">
            <a:alphaModFix/>
          </a:blip>
          <a:srcRect b="12899" l="0" r="0" t="0"/>
          <a:stretch/>
        </p:blipFill>
        <p:spPr>
          <a:xfrm>
            <a:off x="156175" y="1299938"/>
            <a:ext cx="5084926" cy="3776774"/>
          </a:xfrm>
          <a:prstGeom prst="rect">
            <a:avLst/>
          </a:prstGeom>
          <a:noFill/>
          <a:ln>
            <a:noFill/>
          </a:ln>
        </p:spPr>
      </p:pic>
      <p:sp>
        <p:nvSpPr>
          <p:cNvPr id="145" name="Google Shape;145;p19"/>
          <p:cNvSpPr/>
          <p:nvPr/>
        </p:nvSpPr>
        <p:spPr>
          <a:xfrm>
            <a:off x="5413225" y="1882825"/>
            <a:ext cx="531900" cy="492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Montserrat SemiBold"/>
                <a:ea typeface="Montserrat SemiBold"/>
                <a:cs typeface="Montserrat SemiBold"/>
                <a:sym typeface="Montserrat SemiBold"/>
              </a:rPr>
              <a:t>1</a:t>
            </a:r>
            <a:endParaRPr sz="1600">
              <a:solidFill>
                <a:srgbClr val="000000"/>
              </a:solidFill>
              <a:latin typeface="Montserrat SemiBold"/>
              <a:ea typeface="Montserrat SemiBold"/>
              <a:cs typeface="Montserrat SemiBold"/>
              <a:sym typeface="Montserrat SemiBold"/>
            </a:endParaRPr>
          </a:p>
        </p:txBody>
      </p:sp>
      <p:sp>
        <p:nvSpPr>
          <p:cNvPr id="146" name="Google Shape;146;p19"/>
          <p:cNvSpPr/>
          <p:nvPr/>
        </p:nvSpPr>
        <p:spPr>
          <a:xfrm>
            <a:off x="6117250" y="1882850"/>
            <a:ext cx="2098500" cy="492600"/>
          </a:xfrm>
          <a:prstGeom prst="homePlate">
            <a:avLst>
              <a:gd fmla="val 50000" name="adj"/>
            </a:avLst>
          </a:prstGeom>
          <a:solidFill>
            <a:schemeClr val="accen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Feasibility Chart</a:t>
            </a:r>
            <a:endParaRPr b="1">
              <a:latin typeface="Montserrat"/>
              <a:ea typeface="Montserrat"/>
              <a:cs typeface="Montserrat"/>
              <a:sym typeface="Montserrat"/>
            </a:endParaRPr>
          </a:p>
        </p:txBody>
      </p:sp>
      <p:sp>
        <p:nvSpPr>
          <p:cNvPr id="147" name="Google Shape;147;p19"/>
          <p:cNvSpPr/>
          <p:nvPr/>
        </p:nvSpPr>
        <p:spPr>
          <a:xfrm>
            <a:off x="5413225" y="2925050"/>
            <a:ext cx="531900" cy="526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Montserrat SemiBold"/>
                <a:ea typeface="Montserrat SemiBold"/>
                <a:cs typeface="Montserrat SemiBold"/>
                <a:sym typeface="Montserrat SemiBold"/>
              </a:rPr>
              <a:t>2</a:t>
            </a:r>
            <a:endParaRPr sz="1600">
              <a:solidFill>
                <a:srgbClr val="000000"/>
              </a:solidFill>
              <a:latin typeface="Montserrat SemiBold"/>
              <a:ea typeface="Montserrat SemiBold"/>
              <a:cs typeface="Montserrat SemiBold"/>
              <a:sym typeface="Montserrat SemiBold"/>
            </a:endParaRPr>
          </a:p>
        </p:txBody>
      </p:sp>
      <p:sp>
        <p:nvSpPr>
          <p:cNvPr id="148" name="Google Shape;148;p19"/>
          <p:cNvSpPr/>
          <p:nvPr/>
        </p:nvSpPr>
        <p:spPr>
          <a:xfrm>
            <a:off x="6117250" y="2942013"/>
            <a:ext cx="2098500" cy="492600"/>
          </a:xfrm>
          <a:prstGeom prst="homePlate">
            <a:avLst>
              <a:gd fmla="val 50000" name="adj"/>
            </a:avLst>
          </a:prstGeom>
          <a:solidFill>
            <a:srgbClr val="F3795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Multivoting</a:t>
            </a:r>
            <a:endParaRPr b="1">
              <a:latin typeface="Montserrat"/>
              <a:ea typeface="Montserrat"/>
              <a:cs typeface="Montserrat"/>
              <a:sym typeface="Montserrat"/>
            </a:endParaRPr>
          </a:p>
        </p:txBody>
      </p:sp>
      <p:sp>
        <p:nvSpPr>
          <p:cNvPr id="149" name="Google Shape;149;p19"/>
          <p:cNvSpPr/>
          <p:nvPr/>
        </p:nvSpPr>
        <p:spPr>
          <a:xfrm>
            <a:off x="5413225" y="4001175"/>
            <a:ext cx="531900" cy="526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Montserrat SemiBold"/>
                <a:ea typeface="Montserrat SemiBold"/>
                <a:cs typeface="Montserrat SemiBold"/>
                <a:sym typeface="Montserrat SemiBold"/>
              </a:rPr>
              <a:t>3</a:t>
            </a:r>
            <a:endParaRPr sz="1600">
              <a:solidFill>
                <a:srgbClr val="000000"/>
              </a:solidFill>
              <a:latin typeface="Montserrat SemiBold"/>
              <a:ea typeface="Montserrat SemiBold"/>
              <a:cs typeface="Montserrat SemiBold"/>
              <a:sym typeface="Montserrat SemiBold"/>
            </a:endParaRPr>
          </a:p>
        </p:txBody>
      </p:sp>
      <p:sp>
        <p:nvSpPr>
          <p:cNvPr id="150" name="Google Shape;150;p19"/>
          <p:cNvSpPr/>
          <p:nvPr/>
        </p:nvSpPr>
        <p:spPr>
          <a:xfrm>
            <a:off x="6117250" y="4001200"/>
            <a:ext cx="2098500" cy="492600"/>
          </a:xfrm>
          <a:prstGeom prst="homePlate">
            <a:avLst>
              <a:gd fmla="val 50000" name="adj"/>
            </a:avLst>
          </a:prstGeom>
          <a:solidFill>
            <a:srgbClr val="1E9D8A"/>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Weighted Pugh Chart</a:t>
            </a:r>
            <a:endParaRPr b="1">
              <a:latin typeface="Montserrat"/>
              <a:ea typeface="Montserrat"/>
              <a:cs typeface="Montserrat"/>
              <a:sym typeface="Montserrat"/>
            </a:endParaRPr>
          </a:p>
        </p:txBody>
      </p:sp>
      <p:sp>
        <p:nvSpPr>
          <p:cNvPr id="151" name="Google Shape;151;p19"/>
          <p:cNvSpPr txBox="1"/>
          <p:nvPr/>
        </p:nvSpPr>
        <p:spPr>
          <a:xfrm>
            <a:off x="7434225" y="272500"/>
            <a:ext cx="14988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Dora Lyu</a:t>
            </a:r>
            <a:endParaRPr sz="1200">
              <a:solidFill>
                <a:schemeClr val="dk1"/>
              </a:solidFill>
              <a:latin typeface="Montserrat Medium"/>
              <a:ea typeface="Montserrat Medium"/>
              <a:cs typeface="Montserrat Medium"/>
              <a:sym typeface="Montserrat Medium"/>
            </a:endParaRPr>
          </a:p>
        </p:txBody>
      </p:sp>
      <p:sp>
        <p:nvSpPr>
          <p:cNvPr id="152" name="Google Shape;152;p19"/>
          <p:cNvSpPr/>
          <p:nvPr/>
        </p:nvSpPr>
        <p:spPr>
          <a:xfrm>
            <a:off x="1570000" y="533300"/>
            <a:ext cx="257700" cy="6915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53" name="Google Shape;153;p19"/>
          <p:cNvSpPr/>
          <p:nvPr/>
        </p:nvSpPr>
        <p:spPr>
          <a:xfrm>
            <a:off x="6561275" y="1142800"/>
            <a:ext cx="257700" cy="5265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54" name="Google Shape;154;p19"/>
          <p:cNvSpPr txBox="1"/>
          <p:nvPr/>
        </p:nvSpPr>
        <p:spPr>
          <a:xfrm>
            <a:off x="8204425" y="1953400"/>
            <a:ext cx="9315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Medium"/>
                <a:ea typeface="Montserrat Medium"/>
                <a:cs typeface="Montserrat Medium"/>
                <a:sym typeface="Montserrat Medium"/>
              </a:rPr>
              <a:t>70-50</a:t>
            </a:r>
            <a:endParaRPr sz="1700">
              <a:solidFill>
                <a:schemeClr val="dk1"/>
              </a:solidFill>
              <a:latin typeface="Montserrat Medium"/>
              <a:ea typeface="Montserrat Medium"/>
              <a:cs typeface="Montserrat Medium"/>
              <a:sym typeface="Montserrat Medium"/>
            </a:endParaRPr>
          </a:p>
        </p:txBody>
      </p:sp>
      <p:sp>
        <p:nvSpPr>
          <p:cNvPr id="155" name="Google Shape;155;p19"/>
          <p:cNvSpPr txBox="1"/>
          <p:nvPr/>
        </p:nvSpPr>
        <p:spPr>
          <a:xfrm>
            <a:off x="8260075" y="2964250"/>
            <a:ext cx="1007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Medium"/>
                <a:ea typeface="Montserrat Medium"/>
                <a:cs typeface="Montserrat Medium"/>
                <a:sym typeface="Montserrat Medium"/>
              </a:rPr>
              <a:t>50-30</a:t>
            </a:r>
            <a:endParaRPr sz="1700">
              <a:solidFill>
                <a:schemeClr val="dk1"/>
              </a:solidFill>
              <a:latin typeface="Montserrat Medium"/>
              <a:ea typeface="Montserrat Medium"/>
              <a:cs typeface="Montserrat Medium"/>
              <a:sym typeface="Montserrat Medium"/>
            </a:endParaRPr>
          </a:p>
        </p:txBody>
      </p:sp>
      <p:sp>
        <p:nvSpPr>
          <p:cNvPr id="156" name="Google Shape;156;p19"/>
          <p:cNvSpPr txBox="1"/>
          <p:nvPr/>
        </p:nvSpPr>
        <p:spPr>
          <a:xfrm>
            <a:off x="8260075" y="4065600"/>
            <a:ext cx="8202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Montserrat Medium"/>
                <a:ea typeface="Montserrat Medium"/>
                <a:cs typeface="Montserrat Medium"/>
                <a:sym typeface="Montserrat Medium"/>
              </a:rPr>
              <a:t>30-3-1</a:t>
            </a:r>
            <a:endParaRPr sz="17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3">
            <a:alphaModFix/>
          </a:blip>
          <a:srcRect b="26846" l="67729" r="11211" t="26850"/>
          <a:stretch/>
        </p:blipFill>
        <p:spPr>
          <a:xfrm>
            <a:off x="663625" y="1109200"/>
            <a:ext cx="2253826" cy="3829249"/>
          </a:xfrm>
          <a:prstGeom prst="rect">
            <a:avLst/>
          </a:prstGeom>
          <a:noFill/>
          <a:ln>
            <a:noFill/>
          </a:ln>
        </p:spPr>
      </p:pic>
      <p:pic>
        <p:nvPicPr>
          <p:cNvPr id="162" name="Google Shape;162;p20"/>
          <p:cNvPicPr preferRelativeResize="0"/>
          <p:nvPr/>
        </p:nvPicPr>
        <p:blipFill rotWithShape="1">
          <a:blip r:embed="rId4">
            <a:alphaModFix/>
          </a:blip>
          <a:srcRect b="30697" l="19296" r="0" t="6035"/>
          <a:stretch/>
        </p:blipFill>
        <p:spPr>
          <a:xfrm>
            <a:off x="3524738" y="968500"/>
            <a:ext cx="1811401" cy="1893427"/>
          </a:xfrm>
          <a:prstGeom prst="rect">
            <a:avLst/>
          </a:prstGeom>
          <a:noFill/>
          <a:ln>
            <a:noFill/>
          </a:ln>
        </p:spPr>
      </p:pic>
      <p:sp>
        <p:nvSpPr>
          <p:cNvPr id="163" name="Google Shape;163;p20"/>
          <p:cNvSpPr txBox="1"/>
          <p:nvPr/>
        </p:nvSpPr>
        <p:spPr>
          <a:xfrm>
            <a:off x="5486225" y="909350"/>
            <a:ext cx="3480300" cy="3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64" name="Google Shape;164;p20"/>
          <p:cNvSpPr/>
          <p:nvPr/>
        </p:nvSpPr>
        <p:spPr>
          <a:xfrm>
            <a:off x="5884600" y="1137950"/>
            <a:ext cx="2633100" cy="2101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Different Purposes</a:t>
            </a:r>
            <a:endParaRPr sz="1600">
              <a:solidFill>
                <a:schemeClr val="dk1"/>
              </a:solidFill>
              <a:latin typeface="Montserrat SemiBold"/>
              <a:ea typeface="Montserrat SemiBold"/>
              <a:cs typeface="Montserrat SemiBold"/>
              <a:sym typeface="Montserrat SemiBold"/>
            </a:endParaRPr>
          </a:p>
          <a:p>
            <a:pPr indent="-330200" lvl="0" marL="457200" rtl="0" algn="l">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Layout</a:t>
            </a:r>
            <a:endParaRPr sz="1600">
              <a:solidFill>
                <a:schemeClr val="dk1"/>
              </a:solidFill>
              <a:latin typeface="Montserrat SemiBold"/>
              <a:ea typeface="Montserrat SemiBold"/>
              <a:cs typeface="Montserrat SemiBold"/>
              <a:sym typeface="Montserrat SemiBold"/>
            </a:endParaRPr>
          </a:p>
          <a:p>
            <a:pPr indent="-330200" lvl="0" marL="457200" rtl="0" algn="l">
              <a:spcBef>
                <a:spcPts val="0"/>
              </a:spcBef>
              <a:spcAft>
                <a:spcPts val="0"/>
              </a:spcAft>
              <a:buClr>
                <a:schemeClr val="dk1"/>
              </a:buClr>
              <a:buSzPts val="1600"/>
              <a:buFont typeface="Montserrat SemiBold"/>
              <a:buChar char="●"/>
            </a:pPr>
            <a:r>
              <a:rPr lang="en" sz="1600">
                <a:solidFill>
                  <a:schemeClr val="dk1"/>
                </a:solidFill>
                <a:latin typeface="Montserrat SemiBold"/>
                <a:ea typeface="Montserrat SemiBold"/>
                <a:cs typeface="Montserrat SemiBold"/>
                <a:sym typeface="Montserrat SemiBold"/>
              </a:rPr>
              <a:t>No Universal Solution</a:t>
            </a:r>
            <a:endParaRPr sz="1600">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t/>
            </a:r>
            <a:endParaRPr sz="1600">
              <a:solidFill>
                <a:schemeClr val="dk1"/>
              </a:solidFill>
              <a:latin typeface="Montserrat SemiBold"/>
              <a:ea typeface="Montserrat SemiBold"/>
              <a:cs typeface="Montserrat SemiBold"/>
              <a:sym typeface="Montserrat SemiBold"/>
            </a:endParaRPr>
          </a:p>
        </p:txBody>
      </p:sp>
      <p:sp>
        <p:nvSpPr>
          <p:cNvPr id="165" name="Google Shape;165;p20"/>
          <p:cNvSpPr/>
          <p:nvPr/>
        </p:nvSpPr>
        <p:spPr>
          <a:xfrm>
            <a:off x="6190175" y="4027213"/>
            <a:ext cx="1811400" cy="4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Attends to Each Clubs Needs</a:t>
            </a:r>
            <a:endParaRPr sz="1600">
              <a:solidFill>
                <a:schemeClr val="dk1"/>
              </a:solidFill>
              <a:latin typeface="Montserrat SemiBold"/>
              <a:ea typeface="Montserrat SemiBold"/>
              <a:cs typeface="Montserrat SemiBold"/>
              <a:sym typeface="Montserrat SemiBold"/>
            </a:endParaRPr>
          </a:p>
        </p:txBody>
      </p:sp>
      <p:sp>
        <p:nvSpPr>
          <p:cNvPr id="166" name="Google Shape;166;p20"/>
          <p:cNvSpPr txBox="1"/>
          <p:nvPr/>
        </p:nvSpPr>
        <p:spPr>
          <a:xfrm>
            <a:off x="6295450" y="3913907"/>
            <a:ext cx="18114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67" name="Google Shape;167;p20"/>
          <p:cNvSpPr txBox="1"/>
          <p:nvPr/>
        </p:nvSpPr>
        <p:spPr>
          <a:xfrm>
            <a:off x="7817500" y="177500"/>
            <a:ext cx="13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Chris Yip</a:t>
            </a:r>
            <a:endParaRPr sz="1200">
              <a:solidFill>
                <a:schemeClr val="dk1"/>
              </a:solidFill>
              <a:latin typeface="Montserrat Medium"/>
              <a:ea typeface="Montserrat Medium"/>
              <a:cs typeface="Montserrat Medium"/>
              <a:sym typeface="Montserrat Medium"/>
            </a:endParaRPr>
          </a:p>
        </p:txBody>
      </p:sp>
      <p:pic>
        <p:nvPicPr>
          <p:cNvPr id="168" name="Google Shape;168;p20"/>
          <p:cNvPicPr preferRelativeResize="0"/>
          <p:nvPr/>
        </p:nvPicPr>
        <p:blipFill rotWithShape="1">
          <a:blip r:embed="rId5">
            <a:alphaModFix/>
          </a:blip>
          <a:srcRect b="0" l="0" r="0" t="19659"/>
          <a:stretch/>
        </p:blipFill>
        <p:spPr>
          <a:xfrm>
            <a:off x="3524738" y="2949825"/>
            <a:ext cx="1811401" cy="1940347"/>
          </a:xfrm>
          <a:prstGeom prst="rect">
            <a:avLst/>
          </a:prstGeom>
          <a:noFill/>
          <a:ln>
            <a:noFill/>
          </a:ln>
        </p:spPr>
      </p:pic>
      <p:sp>
        <p:nvSpPr>
          <p:cNvPr id="169" name="Google Shape;169;p20"/>
          <p:cNvSpPr/>
          <p:nvPr/>
        </p:nvSpPr>
        <p:spPr>
          <a:xfrm rot="-5398162">
            <a:off x="6534875" y="2994773"/>
            <a:ext cx="1122000" cy="3762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70" name="Google Shape;170;p20"/>
          <p:cNvSpPr txBox="1"/>
          <p:nvPr/>
        </p:nvSpPr>
        <p:spPr>
          <a:xfrm>
            <a:off x="280150" y="164350"/>
            <a:ext cx="7623600" cy="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Our challenge involves </a:t>
            </a:r>
            <a:r>
              <a:rPr b="1" lang="en" sz="1800">
                <a:solidFill>
                  <a:schemeClr val="accent3"/>
                </a:solidFill>
                <a:latin typeface="Montserrat"/>
                <a:ea typeface="Montserrat"/>
                <a:cs typeface="Montserrat"/>
                <a:sym typeface="Montserrat"/>
              </a:rPr>
              <a:t>developing a solution </a:t>
            </a:r>
            <a:r>
              <a:rPr b="1" lang="en" sz="1800">
                <a:solidFill>
                  <a:schemeClr val="dk1"/>
                </a:solidFill>
                <a:latin typeface="Montserrat"/>
                <a:ea typeface="Montserrat"/>
                <a:cs typeface="Montserrat"/>
                <a:sym typeface="Montserrat"/>
              </a:rPr>
              <a:t>that understands and caters to the </a:t>
            </a:r>
            <a:r>
              <a:rPr b="1" lang="en" sz="1800">
                <a:solidFill>
                  <a:schemeClr val="accent3"/>
                </a:solidFill>
                <a:latin typeface="Montserrat"/>
                <a:ea typeface="Montserrat"/>
                <a:cs typeface="Montserrat"/>
                <a:sym typeface="Montserrat"/>
              </a:rPr>
              <a:t>intricacies</a:t>
            </a:r>
            <a:r>
              <a:rPr b="1" lang="en" sz="1800">
                <a:solidFill>
                  <a:schemeClr val="dk1"/>
                </a:solidFill>
                <a:latin typeface="Montserrat"/>
                <a:ea typeface="Montserrat"/>
                <a:cs typeface="Montserrat"/>
                <a:sym typeface="Montserrat"/>
              </a:rPr>
              <a:t> of each club and their requirements.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452550" y="411475"/>
            <a:ext cx="8259000" cy="10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has taken </a:t>
            </a:r>
            <a:r>
              <a:rPr lang="en">
                <a:solidFill>
                  <a:srgbClr val="4949E7"/>
                </a:solidFill>
              </a:rPr>
              <a:t>great initiative</a:t>
            </a:r>
            <a:r>
              <a:rPr lang="en"/>
              <a:t> </a:t>
            </a:r>
            <a:r>
              <a:rPr lang="en"/>
              <a:t>towards the Sussex Clubhouse Space Audit </a:t>
            </a:r>
            <a:endParaRPr/>
          </a:p>
        </p:txBody>
      </p:sp>
      <p:grpSp>
        <p:nvGrpSpPr>
          <p:cNvPr id="176" name="Google Shape;176;p21"/>
          <p:cNvGrpSpPr/>
          <p:nvPr/>
        </p:nvGrpSpPr>
        <p:grpSpPr>
          <a:xfrm>
            <a:off x="323513" y="2215400"/>
            <a:ext cx="2952125" cy="1289700"/>
            <a:chOff x="323513" y="1986800"/>
            <a:chExt cx="2952125" cy="1289700"/>
          </a:xfrm>
        </p:grpSpPr>
        <p:sp>
          <p:nvSpPr>
            <p:cNvPr id="177" name="Google Shape;177;p21"/>
            <p:cNvSpPr txBox="1"/>
            <p:nvPr/>
          </p:nvSpPr>
          <p:spPr>
            <a:xfrm>
              <a:off x="323513" y="1986800"/>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Strict and Professional engineering procedure </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t/>
              </a:r>
              <a:endParaRPr b="1" sz="800">
                <a:latin typeface="Roboto"/>
                <a:ea typeface="Roboto"/>
                <a:cs typeface="Roboto"/>
                <a:sym typeface="Roboto"/>
              </a:endParaRPr>
            </a:p>
          </p:txBody>
        </p:sp>
        <p:cxnSp>
          <p:nvCxnSpPr>
            <p:cNvPr id="178" name="Google Shape;178;p21"/>
            <p:cNvCxnSpPr/>
            <p:nvPr/>
          </p:nvCxnSpPr>
          <p:spPr>
            <a:xfrm rot="10800000">
              <a:off x="2642038" y="2647950"/>
              <a:ext cx="633600" cy="0"/>
            </a:xfrm>
            <a:prstGeom prst="straightConnector1">
              <a:avLst/>
            </a:prstGeom>
            <a:noFill/>
            <a:ln cap="flat" cmpd="sng" w="9525">
              <a:solidFill>
                <a:srgbClr val="249C91"/>
              </a:solidFill>
              <a:prstDash val="solid"/>
              <a:round/>
              <a:headEnd len="sm" w="sm" type="none"/>
              <a:tailEnd len="med" w="med" type="oval"/>
            </a:ln>
          </p:spPr>
        </p:cxnSp>
      </p:grpSp>
      <p:grpSp>
        <p:nvGrpSpPr>
          <p:cNvPr id="179" name="Google Shape;179;p21"/>
          <p:cNvGrpSpPr/>
          <p:nvPr/>
        </p:nvGrpSpPr>
        <p:grpSpPr>
          <a:xfrm>
            <a:off x="5209838" y="1288950"/>
            <a:ext cx="3610650" cy="1289700"/>
            <a:chOff x="5209838" y="1060350"/>
            <a:chExt cx="3610650" cy="1289700"/>
          </a:xfrm>
        </p:grpSpPr>
        <p:sp>
          <p:nvSpPr>
            <p:cNvPr id="180" name="Google Shape;180;p21"/>
            <p:cNvSpPr txBox="1"/>
            <p:nvPr/>
          </p:nvSpPr>
          <p:spPr>
            <a:xfrm>
              <a:off x="6696488"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Idea Selection and Measures of Success to evaluate our design </a:t>
              </a:r>
              <a:endParaRPr b="1" sz="800">
                <a:latin typeface="Roboto"/>
                <a:ea typeface="Roboto"/>
                <a:cs typeface="Roboto"/>
                <a:sym typeface="Roboto"/>
              </a:endParaRPr>
            </a:p>
          </p:txBody>
        </p:sp>
        <p:cxnSp>
          <p:nvCxnSpPr>
            <p:cNvPr id="181" name="Google Shape;181;p21"/>
            <p:cNvCxnSpPr/>
            <p:nvPr/>
          </p:nvCxnSpPr>
          <p:spPr>
            <a:xfrm>
              <a:off x="5209838"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182" name="Google Shape;182;p21"/>
          <p:cNvGrpSpPr/>
          <p:nvPr/>
        </p:nvGrpSpPr>
        <p:grpSpPr>
          <a:xfrm>
            <a:off x="5209838" y="3249050"/>
            <a:ext cx="3610650" cy="1289700"/>
            <a:chOff x="5209838" y="3020450"/>
            <a:chExt cx="3610650" cy="1289700"/>
          </a:xfrm>
        </p:grpSpPr>
        <p:sp>
          <p:nvSpPr>
            <p:cNvPr id="183" name="Google Shape;183;p21"/>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The client has approved our Project Requirements document</a:t>
              </a:r>
              <a:endParaRPr b="1" sz="800">
                <a:latin typeface="Roboto"/>
                <a:ea typeface="Roboto"/>
                <a:cs typeface="Roboto"/>
                <a:sym typeface="Roboto"/>
              </a:endParaRPr>
            </a:p>
          </p:txBody>
        </p:sp>
        <p:cxnSp>
          <p:nvCxnSpPr>
            <p:cNvPr id="184" name="Google Shape;184;p21"/>
            <p:cNvCxnSpPr/>
            <p:nvPr/>
          </p:nvCxnSpPr>
          <p:spPr>
            <a:xfrm>
              <a:off x="5209838" y="3648300"/>
              <a:ext cx="1286700" cy="0"/>
            </a:xfrm>
            <a:prstGeom prst="straightConnector1">
              <a:avLst/>
            </a:prstGeom>
            <a:noFill/>
            <a:ln cap="flat" cmpd="sng" w="9525">
              <a:solidFill>
                <a:srgbClr val="1D7E75"/>
              </a:solidFill>
              <a:prstDash val="solid"/>
              <a:round/>
              <a:headEnd len="sm" w="sm" type="none"/>
              <a:tailEnd len="med" w="med" type="oval"/>
            </a:ln>
          </p:spPr>
        </p:cxnSp>
      </p:grpSp>
      <p:grpSp>
        <p:nvGrpSpPr>
          <p:cNvPr id="185" name="Google Shape;185;p21"/>
          <p:cNvGrpSpPr/>
          <p:nvPr/>
        </p:nvGrpSpPr>
        <p:grpSpPr>
          <a:xfrm>
            <a:off x="2662213" y="957063"/>
            <a:ext cx="3814835" cy="3790597"/>
            <a:chOff x="2662213" y="676344"/>
            <a:chExt cx="3814835" cy="3790597"/>
          </a:xfrm>
        </p:grpSpPr>
        <p:sp>
          <p:nvSpPr>
            <p:cNvPr id="186" name="Google Shape;186;p21"/>
            <p:cNvSpPr/>
            <p:nvPr/>
          </p:nvSpPr>
          <p:spPr>
            <a:xfrm rot="3600185">
              <a:off x="3169983" y="1184511"/>
              <a:ext cx="2774659" cy="2774659"/>
            </a:xfrm>
            <a:prstGeom prst="blockArc">
              <a:avLst>
                <a:gd fmla="val 12622480" name="adj1"/>
                <a:gd fmla="val 19781569" name="adj2"/>
                <a:gd fmla="val 20773"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10800000">
              <a:off x="3183490" y="1163229"/>
              <a:ext cx="2774700" cy="2774700"/>
            </a:xfrm>
            <a:prstGeom prst="blockArc">
              <a:avLst>
                <a:gd fmla="val 12622480" name="adj1"/>
                <a:gd fmla="val 19662822" name="adj2"/>
                <a:gd fmla="val 20729"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rot="-3600185">
              <a:off x="3194618" y="1184114"/>
              <a:ext cx="2774659" cy="2774659"/>
            </a:xfrm>
            <a:prstGeom prst="blockArc">
              <a:avLst>
                <a:gd fmla="val 12622480" name="adj1"/>
                <a:gd fmla="val 19703271" name="adj2"/>
                <a:gd fmla="val 20851" name="adj3"/>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21"/>
            <p:cNvGrpSpPr/>
            <p:nvPr/>
          </p:nvGrpSpPr>
          <p:grpSpPr>
            <a:xfrm rot="-7200165">
              <a:off x="3337679" y="2826785"/>
              <a:ext cx="585011" cy="585536"/>
              <a:chOff x="1967628" y="812211"/>
              <a:chExt cx="588000" cy="588000"/>
            </a:xfrm>
          </p:grpSpPr>
          <p:sp>
            <p:nvSpPr>
              <p:cNvPr id="190" name="Google Shape;190;p21"/>
              <p:cNvSpPr/>
              <p:nvPr/>
            </p:nvSpPr>
            <p:spPr>
              <a:xfrm rot="39023">
                <a:off x="1970909" y="815492"/>
                <a:ext cx="581437" cy="581437"/>
              </a:xfrm>
              <a:prstGeom prst="pie">
                <a:avLst>
                  <a:gd fmla="val 6190354" name="adj1"/>
                  <a:gd fmla="val 14996165" name="adj2"/>
                </a:avLst>
              </a:prstGeom>
              <a:solidFill>
                <a:srgbClr val="249C91"/>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10800000">
                <a:off x="1970875" y="815525"/>
                <a:ext cx="581400" cy="581400"/>
              </a:xfrm>
              <a:prstGeom prst="pie">
                <a:avLst>
                  <a:gd fmla="val 4028252" name="adj1"/>
                  <a:gd fmla="val 17183677" name="adj2"/>
                </a:avLst>
              </a:prstGeom>
              <a:solidFill>
                <a:srgbClr val="249C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1"/>
            <p:cNvGrpSpPr/>
            <p:nvPr/>
          </p:nvGrpSpPr>
          <p:grpSpPr>
            <a:xfrm>
              <a:off x="4264097" y="1180331"/>
              <a:ext cx="585001" cy="585530"/>
              <a:chOff x="1970048" y="811613"/>
              <a:chExt cx="588000" cy="588000"/>
            </a:xfrm>
          </p:grpSpPr>
          <p:sp>
            <p:nvSpPr>
              <p:cNvPr id="193" name="Google Shape;193;p21"/>
              <p:cNvSpPr/>
              <p:nvPr/>
            </p:nvSpPr>
            <p:spPr>
              <a:xfrm rot="39023">
                <a:off x="1973329" y="814894"/>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rot="10800000">
                <a:off x="1973295" y="814927"/>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1"/>
            <p:cNvGrpSpPr/>
            <p:nvPr/>
          </p:nvGrpSpPr>
          <p:grpSpPr>
            <a:xfrm rot="7200165">
              <a:off x="5229930" y="2804716"/>
              <a:ext cx="585011" cy="585536"/>
              <a:chOff x="1977085" y="811649"/>
              <a:chExt cx="588000" cy="588000"/>
            </a:xfrm>
          </p:grpSpPr>
          <p:sp>
            <p:nvSpPr>
              <p:cNvPr id="196" name="Google Shape;196;p21"/>
              <p:cNvSpPr/>
              <p:nvPr/>
            </p:nvSpPr>
            <p:spPr>
              <a:xfrm rot="39023">
                <a:off x="1980366" y="814930"/>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10800000">
                <a:off x="1980332" y="814963"/>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1"/>
            <p:cNvSpPr txBox="1"/>
            <p:nvPr/>
          </p:nvSpPr>
          <p:spPr>
            <a:xfrm>
              <a:off x="4334550" y="125531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99" name="Google Shape;199;p21"/>
            <p:cNvSpPr txBox="1"/>
            <p:nvPr/>
          </p:nvSpPr>
          <p:spPr>
            <a:xfrm>
              <a:off x="3375648" y="288744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 </a:t>
              </a:r>
              <a:endParaRPr b="1" sz="1600">
                <a:solidFill>
                  <a:srgbClr val="FFFFFF"/>
                </a:solidFill>
                <a:latin typeface="Roboto"/>
                <a:ea typeface="Roboto"/>
                <a:cs typeface="Roboto"/>
                <a:sym typeface="Roboto"/>
              </a:endParaRPr>
            </a:p>
          </p:txBody>
        </p:sp>
        <p:sp>
          <p:nvSpPr>
            <p:cNvPr id="200" name="Google Shape;200;p21"/>
            <p:cNvSpPr txBox="1"/>
            <p:nvPr/>
          </p:nvSpPr>
          <p:spPr>
            <a:xfrm>
              <a:off x="5281877" y="285786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reate An Infographic by Slidesgo">
  <a:themeElements>
    <a:clrScheme name="Simple Light">
      <a:dk1>
        <a:srgbClr val="000000"/>
      </a:dk1>
      <a:lt1>
        <a:srgbClr val="FFFFFF"/>
      </a:lt1>
      <a:dk2>
        <a:srgbClr val="813563"/>
      </a:dk2>
      <a:lt2>
        <a:srgbClr val="FA425A"/>
      </a:lt2>
      <a:accent1>
        <a:srgbClr val="F37950"/>
      </a:accent1>
      <a:accent2>
        <a:srgbClr val="F6BC59"/>
      </a:accent2>
      <a:accent3>
        <a:srgbClr val="1E9D8A"/>
      </a:accent3>
      <a:accent4>
        <a:srgbClr val="FFF5E3"/>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